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Lst>
  <p:sldSz cx="9144000" cy="6858000" type="screen4x3"/>
  <p:notesSz cx="6858000" cy="9144000"/>
  <p:embeddedFontLst>
    <p:embeddedFont>
      <p:font typeface="Montserrat" panose="020B0604020202020204" charset="0"/>
      <p:regular r:id="rId68"/>
      <p:bold r:id="rId69"/>
      <p:italic r:id="rId70"/>
      <p:boldItalic r:id="rId71"/>
    </p:embeddedFont>
    <p:embeddedFont>
      <p:font typeface="Montserrat SemiBold" panose="020B0604020202020204" charset="0"/>
      <p:regular r:id="rId72"/>
      <p:bold r:id="rId73"/>
      <p:italic r:id="rId74"/>
      <p:boldItalic r:id="rId75"/>
    </p:embeddedFon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jbOGscuRJBJwPVg3JD50GWGNRa1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0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customschemas.google.com/relationships/presentationmetadata" Target="meta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eus Oliveira" userId="c6b2edef1e3a1656" providerId="LiveId" clId="{046F8C98-AFB6-4915-BDE8-11D7DD18E3CB}"/>
    <pc:docChg chg="undo custSel modSld">
      <pc:chgData name="Matheus Oliveira" userId="c6b2edef1e3a1656" providerId="LiveId" clId="{046F8C98-AFB6-4915-BDE8-11D7DD18E3CB}" dt="2021-07-23T00:38:28.578" v="1" actId="1076"/>
      <pc:docMkLst>
        <pc:docMk/>
      </pc:docMkLst>
      <pc:sldChg chg="modSp mod">
        <pc:chgData name="Matheus Oliveira" userId="c6b2edef1e3a1656" providerId="LiveId" clId="{046F8C98-AFB6-4915-BDE8-11D7DD18E3CB}" dt="2021-07-23T00:38:28.578" v="1" actId="1076"/>
        <pc:sldMkLst>
          <pc:docMk/>
          <pc:sldMk cId="0" sldId="267"/>
        </pc:sldMkLst>
        <pc:spChg chg="mod">
          <ac:chgData name="Matheus Oliveira" userId="c6b2edef1e3a1656" providerId="LiveId" clId="{046F8C98-AFB6-4915-BDE8-11D7DD18E3CB}" dt="2021-07-23T00:38:28.578" v="1" actId="1076"/>
          <ac:spMkLst>
            <pc:docMk/>
            <pc:sldMk cId="0" sldId="267"/>
            <ac:spMk id="26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 name="Google Shape;188;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1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7" name="Google Shape;267;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2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0" name="Google Shape;290;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2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2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9" name="Google Shape;59;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9" name="Google Shape;359;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3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7" name="Google Shape;36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2" name="Google Shape;38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1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3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3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3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3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 name="Google Shape;6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3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3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p3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9" name="Google Shape;479;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p3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7" name="Google Shape;487;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3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5" name="Google Shape;495;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4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04" name="Google Shape;504;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13" name="Google Shape;513;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p4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2" name="Google Shape;522;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a9c7d5b51b_0_1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1" name="Google Shape;531;ga9c7d5b51b_0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4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0" name="Google Shape;540;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p4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48" name="Google Shape;548;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a9c9e03b85_0_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56" name="Google Shape;556;ga9c9e03b8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a9c9e03b85_0_2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79" name="Google Shape;579;ga9c9e03b85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a9c9e03b85_0_4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02" name="Google Shape;602;ga9c9e03b85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a9c9e03b85_0_8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3" name="Google Shape;643;ga9c9e03b85_0_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a9c7d5b51b_0_2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7" name="Google Shape;667;ga9c7d5b51b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a9c7d5b51b_0_3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6" name="Google Shape;676;ga9c7d5b51b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5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5" name="Google Shape;685;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5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4" name="Google Shape;694;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p5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9" name="Google Shape;69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5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7" name="Google Shape;707;p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5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5" name="Google Shape;715;p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p5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4" name="Google Shape;724;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p5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p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5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p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5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0" name="Google Shape;750;p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5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p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60: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8" name="Google Shape;768;p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p61: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7" name="Google Shape;777;p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62: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6" name="Google Shape;786;p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 name="Google Shape;9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p63: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5" name="Google Shape;795;p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p64: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0" name="Google Shape;800;p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p65: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9" name="Google Shape;809;p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p6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p67: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5" name="Google Shape;825;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p6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3" name="Google Shape;83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6: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a:spLocks noGrp="1" noRot="1" noChangeAspect="1"/>
          </p:cNvSpPr>
          <p:nvPr>
            <p:ph type="sldImg" idx="2"/>
          </p:nvPr>
        </p:nvSpPr>
        <p:spPr>
          <a:xfrm>
            <a:off x="1143309"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70"/>
          <p:cNvSpPr txBox="1">
            <a:spLocks noGrp="1"/>
          </p:cNvSpPr>
          <p:nvPr>
            <p:ph type="ctrTitle"/>
          </p:nvPr>
        </p:nvSpPr>
        <p:spPr>
          <a:xfrm>
            <a:off x="311708" y="992767"/>
            <a:ext cx="8520600" cy="27369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70"/>
          <p:cNvSpPr txBox="1">
            <a:spLocks noGrp="1"/>
          </p:cNvSpPr>
          <p:nvPr>
            <p:ph type="subTitle" idx="1"/>
          </p:nvPr>
        </p:nvSpPr>
        <p:spPr>
          <a:xfrm>
            <a:off x="311700" y="3778833"/>
            <a:ext cx="8520600" cy="1056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7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79"/>
          <p:cNvSpPr txBox="1">
            <a:spLocks noGrp="1"/>
          </p:cNvSpPr>
          <p:nvPr>
            <p:ph type="title" hasCustomPrompt="1"/>
          </p:nvPr>
        </p:nvSpPr>
        <p:spPr>
          <a:xfrm>
            <a:off x="311700" y="1474833"/>
            <a:ext cx="8520600" cy="26181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79"/>
          <p:cNvSpPr txBox="1">
            <a:spLocks noGrp="1"/>
          </p:cNvSpPr>
          <p:nvPr>
            <p:ph type="body" idx="1"/>
          </p:nvPr>
        </p:nvSpPr>
        <p:spPr>
          <a:xfrm>
            <a:off x="311700" y="4202967"/>
            <a:ext cx="8520600" cy="17343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7" name="Google Shape;47;p7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80"/>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
        <p:cNvGrpSpPr/>
        <p:nvPr/>
      </p:nvGrpSpPr>
      <p:grpSpPr>
        <a:xfrm>
          <a:off x="0" y="0"/>
          <a:ext cx="0" cy="0"/>
          <a:chOff x="0" y="0"/>
          <a:chExt cx="0" cy="0"/>
        </a:xfrm>
      </p:grpSpPr>
      <p:sp>
        <p:nvSpPr>
          <p:cNvPr id="14" name="Google Shape;14;p71"/>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71"/>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6" name="Google Shape;16;p7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72"/>
          <p:cNvSpPr txBox="1">
            <a:spLocks noGrp="1"/>
          </p:cNvSpPr>
          <p:nvPr>
            <p:ph type="title"/>
          </p:nvPr>
        </p:nvSpPr>
        <p:spPr>
          <a:xfrm>
            <a:off x="311700" y="2867800"/>
            <a:ext cx="8520600" cy="11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9" name="Google Shape;19;p72"/>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73"/>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73"/>
          <p:cNvSpPr txBox="1">
            <a:spLocks noGrp="1"/>
          </p:cNvSpPr>
          <p:nvPr>
            <p:ph type="body" idx="1"/>
          </p:nvPr>
        </p:nvSpPr>
        <p:spPr>
          <a:xfrm>
            <a:off x="3117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73"/>
          <p:cNvSpPr txBox="1">
            <a:spLocks noGrp="1"/>
          </p:cNvSpPr>
          <p:nvPr>
            <p:ph type="body" idx="2"/>
          </p:nvPr>
        </p:nvSpPr>
        <p:spPr>
          <a:xfrm>
            <a:off x="4832400" y="1536633"/>
            <a:ext cx="3999900" cy="45552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73"/>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74"/>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74"/>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5"/>
          <p:cNvSpPr txBox="1">
            <a:spLocks noGrp="1"/>
          </p:cNvSpPr>
          <p:nvPr>
            <p:ph type="title"/>
          </p:nvPr>
        </p:nvSpPr>
        <p:spPr>
          <a:xfrm>
            <a:off x="311700" y="740800"/>
            <a:ext cx="2808000" cy="1007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5"/>
          <p:cNvSpPr txBox="1">
            <a:spLocks noGrp="1"/>
          </p:cNvSpPr>
          <p:nvPr>
            <p:ph type="body" idx="1"/>
          </p:nvPr>
        </p:nvSpPr>
        <p:spPr>
          <a:xfrm>
            <a:off x="311700" y="1852800"/>
            <a:ext cx="2808000" cy="42393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75"/>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76"/>
          <p:cNvSpPr txBox="1">
            <a:spLocks noGrp="1"/>
          </p:cNvSpPr>
          <p:nvPr>
            <p:ph type="title"/>
          </p:nvPr>
        </p:nvSpPr>
        <p:spPr>
          <a:xfrm>
            <a:off x="490250" y="600200"/>
            <a:ext cx="6367800" cy="5454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76"/>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77"/>
          <p:cNvSpPr/>
          <p:nvPr/>
        </p:nvSpPr>
        <p:spPr>
          <a:xfrm>
            <a:off x="4572000" y="-167"/>
            <a:ext cx="4572000" cy="68580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77"/>
          <p:cNvSpPr txBox="1">
            <a:spLocks noGrp="1"/>
          </p:cNvSpPr>
          <p:nvPr>
            <p:ph type="title"/>
          </p:nvPr>
        </p:nvSpPr>
        <p:spPr>
          <a:xfrm>
            <a:off x="265500" y="1644233"/>
            <a:ext cx="4045200" cy="19764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77"/>
          <p:cNvSpPr txBox="1">
            <a:spLocks noGrp="1"/>
          </p:cNvSpPr>
          <p:nvPr>
            <p:ph type="subTitle" idx="1"/>
          </p:nvPr>
        </p:nvSpPr>
        <p:spPr>
          <a:xfrm>
            <a:off x="265500" y="3737433"/>
            <a:ext cx="4045200" cy="1646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77"/>
          <p:cNvSpPr txBox="1">
            <a:spLocks noGrp="1"/>
          </p:cNvSpPr>
          <p:nvPr>
            <p:ph type="body" idx="2"/>
          </p:nvPr>
        </p:nvSpPr>
        <p:spPr>
          <a:xfrm>
            <a:off x="4939500" y="965433"/>
            <a:ext cx="3837000" cy="49269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77"/>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78"/>
          <p:cNvSpPr txBox="1">
            <a:spLocks noGrp="1"/>
          </p:cNvSpPr>
          <p:nvPr>
            <p:ph type="body" idx="1"/>
          </p:nvPr>
        </p:nvSpPr>
        <p:spPr>
          <a:xfrm>
            <a:off x="311700" y="5640767"/>
            <a:ext cx="5998800" cy="8067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78"/>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69"/>
          <p:cNvSpPr txBox="1">
            <a:spLocks noGrp="1"/>
          </p:cNvSpPr>
          <p:nvPr>
            <p:ph type="title"/>
          </p:nvPr>
        </p:nvSpPr>
        <p:spPr>
          <a:xfrm>
            <a:off x="311700" y="593367"/>
            <a:ext cx="8520600" cy="763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69"/>
          <p:cNvSpPr txBox="1">
            <a:spLocks noGrp="1"/>
          </p:cNvSpPr>
          <p:nvPr>
            <p:ph type="body" idx="1"/>
          </p:nvPr>
        </p:nvSpPr>
        <p:spPr>
          <a:xfrm>
            <a:off x="311700" y="1536633"/>
            <a:ext cx="8520600" cy="45552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160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1600"/>
              </a:spcBef>
              <a:spcAft>
                <a:spcPts val="160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69"/>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2.png"/></Relationships>
</file>

<file path=ppt/slides/_rels/slide5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5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5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5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2.png"/></Relationships>
</file>

<file path=ppt/slides/_rels/slide6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pic>
        <p:nvPicPr>
          <p:cNvPr id="54" name="Google Shape;54;p1"/>
          <p:cNvPicPr preferRelativeResize="0"/>
          <p:nvPr/>
        </p:nvPicPr>
        <p:blipFill rotWithShape="1">
          <a:blip r:embed="rId4">
            <a:alphaModFix/>
          </a:blip>
          <a:srcRect l="24533" b="38191"/>
          <a:stretch/>
        </p:blipFill>
        <p:spPr>
          <a:xfrm>
            <a:off x="2307700" y="1213725"/>
            <a:ext cx="2854775" cy="1636650"/>
          </a:xfrm>
          <a:prstGeom prst="rect">
            <a:avLst/>
          </a:prstGeom>
          <a:noFill/>
          <a:ln>
            <a:noFill/>
          </a:ln>
        </p:spPr>
      </p:pic>
      <p:pic>
        <p:nvPicPr>
          <p:cNvPr id="55" name="Google Shape;55;p1"/>
          <p:cNvPicPr preferRelativeResize="0"/>
          <p:nvPr/>
        </p:nvPicPr>
        <p:blipFill rotWithShape="1">
          <a:blip r:embed="rId5">
            <a:alphaModFix/>
          </a:blip>
          <a:srcRect/>
          <a:stretch/>
        </p:blipFill>
        <p:spPr>
          <a:xfrm>
            <a:off x="1165675" y="2381150"/>
            <a:ext cx="2491925" cy="2095701"/>
          </a:xfrm>
          <a:prstGeom prst="rect">
            <a:avLst/>
          </a:prstGeom>
          <a:noFill/>
          <a:ln>
            <a:noFill/>
          </a:ln>
        </p:spPr>
      </p:pic>
      <p:sp>
        <p:nvSpPr>
          <p:cNvPr id="56" name="Google Shape;56;p1"/>
          <p:cNvSpPr txBox="1"/>
          <p:nvPr/>
        </p:nvSpPr>
        <p:spPr>
          <a:xfrm>
            <a:off x="4336775" y="2952750"/>
            <a:ext cx="3490200" cy="952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Hadoop</a:t>
            </a:r>
            <a:endParaRPr sz="3600" b="0" i="0" u="none" strike="noStrike" cap="non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9"/>
        <p:cNvGrpSpPr/>
        <p:nvPr/>
      </p:nvGrpSpPr>
      <p:grpSpPr>
        <a:xfrm>
          <a:off x="0" y="0"/>
          <a:ext cx="0" cy="0"/>
          <a:chOff x="0" y="0"/>
          <a:chExt cx="0" cy="0"/>
        </a:xfrm>
      </p:grpSpPr>
      <p:sp>
        <p:nvSpPr>
          <p:cNvPr id="190" name="Google Shape;190;p10"/>
          <p:cNvSpPr txBox="1"/>
          <p:nvPr/>
        </p:nvSpPr>
        <p:spPr>
          <a:xfrm>
            <a:off x="1192700" y="425250"/>
            <a:ext cx="7332600" cy="77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400" b="0" i="0" u="none" strike="noStrike" cap="none">
                <a:solidFill>
                  <a:schemeClr val="lt1"/>
                </a:solidFill>
                <a:latin typeface="Montserrat SemiBold"/>
                <a:ea typeface="Montserrat SemiBold"/>
                <a:cs typeface="Montserrat SemiBold"/>
                <a:sym typeface="Montserrat SemiBold"/>
              </a:rPr>
              <a:t>Timeline</a:t>
            </a:r>
            <a:endParaRPr sz="3400" b="0" i="0" u="none" strike="noStrike" cap="none">
              <a:solidFill>
                <a:schemeClr val="lt1"/>
              </a:solidFill>
              <a:latin typeface="Montserrat SemiBold"/>
              <a:ea typeface="Montserrat SemiBold"/>
              <a:cs typeface="Montserrat SemiBold"/>
              <a:sym typeface="Montserrat SemiBold"/>
            </a:endParaRPr>
          </a:p>
        </p:txBody>
      </p:sp>
      <p:cxnSp>
        <p:nvCxnSpPr>
          <p:cNvPr id="191" name="Google Shape;191;p1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grpSp>
        <p:nvGrpSpPr>
          <p:cNvPr id="192" name="Google Shape;192;p10"/>
          <p:cNvGrpSpPr/>
          <p:nvPr/>
        </p:nvGrpSpPr>
        <p:grpSpPr>
          <a:xfrm>
            <a:off x="293546" y="2089527"/>
            <a:ext cx="1951602" cy="1339475"/>
            <a:chOff x="3154233" y="2248525"/>
            <a:chExt cx="1951602" cy="1339475"/>
          </a:xfrm>
        </p:grpSpPr>
        <p:sp>
          <p:nvSpPr>
            <p:cNvPr id="193" name="Google Shape;193;p10"/>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10"/>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2006</a:t>
              </a:r>
              <a:endParaRPr sz="1200" b="1" i="0" u="none" strike="noStrike" cap="none">
                <a:solidFill>
                  <a:srgbClr val="FFFFFF"/>
                </a:solidFill>
                <a:latin typeface="Roboto"/>
                <a:ea typeface="Roboto"/>
                <a:cs typeface="Roboto"/>
                <a:sym typeface="Roboto"/>
              </a:endParaRPr>
            </a:p>
          </p:txBody>
        </p:sp>
        <p:sp>
          <p:nvSpPr>
            <p:cNvPr id="195" name="Google Shape;195;p10"/>
            <p:cNvSpPr txBox="1"/>
            <p:nvPr/>
          </p:nvSpPr>
          <p:spPr>
            <a:xfrm>
              <a:off x="3422835" y="2248525"/>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200"/>
                <a:buFont typeface="Arial"/>
                <a:buNone/>
              </a:pPr>
              <a:r>
                <a:rPr lang="pt-BR" sz="1200" b="1" i="0" u="none" strike="noStrike" cap="none" dirty="0">
                  <a:solidFill>
                    <a:srgbClr val="FFFFFF"/>
                  </a:solidFill>
                  <a:latin typeface="Montserrat"/>
                  <a:ea typeface="Montserrat"/>
                  <a:cs typeface="Montserrat"/>
                  <a:sym typeface="Montserrat"/>
                </a:rPr>
                <a:t>Doug </a:t>
              </a:r>
              <a:r>
                <a:rPr lang="pt-BR" sz="1200" b="1" i="0" u="none" strike="noStrike" cap="none" dirty="0" err="1">
                  <a:solidFill>
                    <a:srgbClr val="FFFFFF"/>
                  </a:solidFill>
                  <a:latin typeface="Montserrat"/>
                  <a:ea typeface="Montserrat"/>
                  <a:cs typeface="Montserrat"/>
                  <a:sym typeface="Montserrat"/>
                </a:rPr>
                <a:t>Cutting</a:t>
              </a:r>
              <a:r>
                <a:rPr lang="pt-BR" sz="1200" b="1" i="0" u="none" strike="noStrike" cap="none" dirty="0">
                  <a:solidFill>
                    <a:srgbClr val="FFFFFF"/>
                  </a:solidFill>
                  <a:latin typeface="Montserrat"/>
                  <a:ea typeface="Montserrat"/>
                  <a:cs typeface="Montserrat"/>
                  <a:sym typeface="Montserrat"/>
                </a:rPr>
                <a:t> entrou para o Yahoo!</a:t>
              </a:r>
              <a:endParaRPr sz="1200" b="1" i="0" u="none" strike="noStrike" cap="none" dirty="0">
                <a:solidFill>
                  <a:srgbClr val="FFFFFF"/>
                </a:solidFill>
                <a:latin typeface="Montserrat"/>
                <a:ea typeface="Montserrat"/>
                <a:cs typeface="Montserrat"/>
                <a:sym typeface="Montserrat"/>
              </a:endParaRPr>
            </a:p>
          </p:txBody>
        </p:sp>
        <p:grpSp>
          <p:nvGrpSpPr>
            <p:cNvPr id="196" name="Google Shape;196;p10"/>
            <p:cNvGrpSpPr/>
            <p:nvPr/>
          </p:nvGrpSpPr>
          <p:grpSpPr>
            <a:xfrm>
              <a:off x="3435870" y="2800065"/>
              <a:ext cx="92400" cy="411825"/>
              <a:chOff x="845575" y="2563700"/>
              <a:chExt cx="92400" cy="411825"/>
            </a:xfrm>
          </p:grpSpPr>
          <p:sp>
            <p:nvSpPr>
              <p:cNvPr id="197" name="Google Shape;197;p1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98" name="Google Shape;198;p1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199" name="Google Shape;199;p10"/>
          <p:cNvGrpSpPr/>
          <p:nvPr/>
        </p:nvGrpSpPr>
        <p:grpSpPr>
          <a:xfrm>
            <a:off x="1557109" y="2543598"/>
            <a:ext cx="1928205" cy="1744206"/>
            <a:chOff x="1828196" y="2702596"/>
            <a:chExt cx="1928205" cy="1744206"/>
          </a:xfrm>
        </p:grpSpPr>
        <p:sp>
          <p:nvSpPr>
            <p:cNvPr id="200" name="Google Shape;200;p10"/>
            <p:cNvSpPr/>
            <p:nvPr/>
          </p:nvSpPr>
          <p:spPr>
            <a:xfrm>
              <a:off x="219101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10"/>
            <p:cNvSpPr txBox="1"/>
            <p:nvPr/>
          </p:nvSpPr>
          <p:spPr>
            <a:xfrm>
              <a:off x="1828196"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2008</a:t>
              </a:r>
              <a:endParaRPr sz="1200" b="1" i="0" u="none" strike="noStrike" cap="none">
                <a:solidFill>
                  <a:srgbClr val="FFFFFF"/>
                </a:solidFill>
                <a:latin typeface="Roboto"/>
                <a:ea typeface="Roboto"/>
                <a:cs typeface="Roboto"/>
                <a:sym typeface="Roboto"/>
              </a:endParaRPr>
            </a:p>
          </p:txBody>
        </p:sp>
        <p:sp>
          <p:nvSpPr>
            <p:cNvPr id="202" name="Google Shape;202;p10"/>
            <p:cNvSpPr txBox="1"/>
            <p:nvPr/>
          </p:nvSpPr>
          <p:spPr>
            <a:xfrm>
              <a:off x="2073401"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pt-BR" sz="1000" b="1" i="0" u="none" strike="noStrike" cap="none" dirty="0">
                  <a:solidFill>
                    <a:srgbClr val="FFFFFF"/>
                  </a:solidFill>
                  <a:latin typeface="Montserrat"/>
                  <a:ea typeface="Montserrat"/>
                  <a:cs typeface="Montserrat"/>
                  <a:sym typeface="Montserrat"/>
                </a:rPr>
                <a:t>Yahoo! anunciou seu index de páginas web com cluster de 10.000 máquinas rodando </a:t>
              </a:r>
              <a:r>
                <a:rPr lang="pt-BR" sz="1000" b="1" i="0" u="none" strike="noStrike" cap="none" dirty="0" err="1">
                  <a:solidFill>
                    <a:srgbClr val="FFFFFF"/>
                  </a:solidFill>
                  <a:latin typeface="Montserrat"/>
                  <a:ea typeface="Montserrat"/>
                  <a:cs typeface="Montserrat"/>
                  <a:sym typeface="Montserrat"/>
                </a:rPr>
                <a:t>Hadoop</a:t>
              </a:r>
              <a:endParaRPr sz="10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p:txBody>
        </p:sp>
        <p:grpSp>
          <p:nvGrpSpPr>
            <p:cNvPr id="203" name="Google Shape;203;p10"/>
            <p:cNvGrpSpPr/>
            <p:nvPr/>
          </p:nvGrpSpPr>
          <p:grpSpPr>
            <a:xfrm rot="10800000">
              <a:off x="2149293" y="3079467"/>
              <a:ext cx="92400" cy="411825"/>
              <a:chOff x="2072481" y="2563700"/>
              <a:chExt cx="92400" cy="411825"/>
            </a:xfrm>
          </p:grpSpPr>
          <p:cxnSp>
            <p:nvCxnSpPr>
              <p:cNvPr id="204" name="Google Shape;204;p10"/>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05" name="Google Shape;205;p10"/>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206" name="Google Shape;206;p10"/>
          <p:cNvGrpSpPr/>
          <p:nvPr/>
        </p:nvGrpSpPr>
        <p:grpSpPr>
          <a:xfrm>
            <a:off x="2883146" y="1693852"/>
            <a:ext cx="1915527" cy="1735150"/>
            <a:chOff x="3154233" y="1852850"/>
            <a:chExt cx="1915527" cy="1735150"/>
          </a:xfrm>
        </p:grpSpPr>
        <p:sp>
          <p:nvSpPr>
            <p:cNvPr id="207" name="Google Shape;207;p10"/>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10"/>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2008</a:t>
              </a:r>
              <a:endParaRPr sz="1200" b="1" i="0" u="none" strike="noStrike" cap="none">
                <a:solidFill>
                  <a:srgbClr val="FFFFFF"/>
                </a:solidFill>
                <a:latin typeface="Roboto"/>
                <a:ea typeface="Roboto"/>
                <a:cs typeface="Roboto"/>
                <a:sym typeface="Roboto"/>
              </a:endParaRPr>
            </a:p>
          </p:txBody>
        </p:sp>
        <p:sp>
          <p:nvSpPr>
            <p:cNvPr id="209" name="Google Shape;209;p10"/>
            <p:cNvSpPr txBox="1"/>
            <p:nvPr/>
          </p:nvSpPr>
          <p:spPr>
            <a:xfrm>
              <a:off x="3386760" y="1852850"/>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pt-BR" sz="1100" b="1" i="0" u="none" strike="noStrike" cap="none" dirty="0" err="1">
                  <a:solidFill>
                    <a:srgbClr val="FFFFFF"/>
                  </a:solidFill>
                  <a:latin typeface="Montserrat"/>
                  <a:ea typeface="Montserrat"/>
                  <a:cs typeface="Montserrat"/>
                  <a:sym typeface="Montserrat"/>
                </a:rPr>
                <a:t>Hadoop</a:t>
              </a:r>
              <a:r>
                <a:rPr lang="pt-BR" sz="1100" b="1" i="0" u="none" strike="noStrike" cap="none" dirty="0">
                  <a:solidFill>
                    <a:srgbClr val="FFFFFF"/>
                  </a:solidFill>
                  <a:latin typeface="Montserrat"/>
                  <a:ea typeface="Montserrat"/>
                  <a:cs typeface="Montserrat"/>
                  <a:sym typeface="Montserrat"/>
                </a:rPr>
                <a:t> se tornou um projeto independente dentro da Apache</a:t>
              </a:r>
              <a:endParaRPr sz="1100" b="1" i="0" u="none" strike="noStrike" cap="none" dirty="0">
                <a:solidFill>
                  <a:srgbClr val="FFFFFF"/>
                </a:solidFill>
                <a:latin typeface="Montserrat"/>
                <a:ea typeface="Montserrat"/>
                <a:cs typeface="Montserrat"/>
                <a:sym typeface="Montserrat"/>
              </a:endParaRPr>
            </a:p>
          </p:txBody>
        </p:sp>
        <p:grpSp>
          <p:nvGrpSpPr>
            <p:cNvPr id="210" name="Google Shape;210;p10"/>
            <p:cNvGrpSpPr/>
            <p:nvPr/>
          </p:nvGrpSpPr>
          <p:grpSpPr>
            <a:xfrm>
              <a:off x="3435870" y="2800065"/>
              <a:ext cx="92400" cy="411825"/>
              <a:chOff x="845575" y="2563700"/>
              <a:chExt cx="92400" cy="411825"/>
            </a:xfrm>
          </p:grpSpPr>
          <p:sp>
            <p:nvSpPr>
              <p:cNvPr id="211" name="Google Shape;211;p1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12" name="Google Shape;212;p1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213" name="Google Shape;213;p10"/>
          <p:cNvGrpSpPr/>
          <p:nvPr/>
        </p:nvGrpSpPr>
        <p:grpSpPr>
          <a:xfrm>
            <a:off x="4142099" y="2543598"/>
            <a:ext cx="1935010" cy="1744206"/>
            <a:chOff x="4413187" y="2702596"/>
            <a:chExt cx="1935010" cy="1744206"/>
          </a:xfrm>
        </p:grpSpPr>
        <p:sp>
          <p:nvSpPr>
            <p:cNvPr id="214" name="Google Shape;214;p10"/>
            <p:cNvSpPr/>
            <p:nvPr/>
          </p:nvSpPr>
          <p:spPr>
            <a:xfrm>
              <a:off x="478042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15" name="Google Shape;215;p10"/>
            <p:cNvGrpSpPr/>
            <p:nvPr/>
          </p:nvGrpSpPr>
          <p:grpSpPr>
            <a:xfrm rot="10800000">
              <a:off x="4737413" y="3079467"/>
              <a:ext cx="92400" cy="411825"/>
              <a:chOff x="2070100" y="2563700"/>
              <a:chExt cx="92400" cy="411825"/>
            </a:xfrm>
          </p:grpSpPr>
          <p:cxnSp>
            <p:nvCxnSpPr>
              <p:cNvPr id="216" name="Google Shape;216;p10"/>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17" name="Google Shape;217;p10"/>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18" name="Google Shape;218;p10"/>
            <p:cNvSpPr txBox="1"/>
            <p:nvPr/>
          </p:nvSpPr>
          <p:spPr>
            <a:xfrm>
              <a:off x="4413187"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2010</a:t>
              </a:r>
              <a:endParaRPr sz="1200" b="1" i="0" u="none" strike="noStrike" cap="none">
                <a:solidFill>
                  <a:srgbClr val="FFFFFF"/>
                </a:solidFill>
                <a:latin typeface="Roboto"/>
                <a:ea typeface="Roboto"/>
                <a:cs typeface="Roboto"/>
                <a:sym typeface="Roboto"/>
              </a:endParaRPr>
            </a:p>
          </p:txBody>
        </p:sp>
        <p:sp>
          <p:nvSpPr>
            <p:cNvPr id="219" name="Google Shape;219;p10"/>
            <p:cNvSpPr txBox="1"/>
            <p:nvPr/>
          </p:nvSpPr>
          <p:spPr>
            <a:xfrm>
              <a:off x="4665197"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200"/>
                <a:buFont typeface="Arial"/>
                <a:buNone/>
              </a:pPr>
              <a:r>
                <a:rPr lang="pt-BR" sz="1200" b="1" i="0" u="none" strike="noStrike" cap="none" dirty="0">
                  <a:solidFill>
                    <a:srgbClr val="FFFFFF"/>
                  </a:solidFill>
                  <a:latin typeface="Montserrat"/>
                  <a:ea typeface="Montserrat"/>
                  <a:cs typeface="Montserrat"/>
                  <a:sym typeface="Montserrat"/>
                </a:rPr>
                <a:t>Facebook processa 40 </a:t>
              </a:r>
              <a:r>
                <a:rPr lang="pt-BR" sz="1200" b="1" i="0" u="none" strike="noStrike" cap="none" dirty="0" err="1">
                  <a:solidFill>
                    <a:srgbClr val="FFFFFF"/>
                  </a:solidFill>
                  <a:latin typeface="Montserrat"/>
                  <a:ea typeface="Montserrat"/>
                  <a:cs typeface="Montserrat"/>
                  <a:sym typeface="Montserrat"/>
                </a:rPr>
                <a:t>petabytes</a:t>
              </a:r>
              <a:endParaRPr sz="1200" b="1" i="0" u="none" strike="noStrike" cap="none" dirty="0">
                <a:solidFill>
                  <a:srgbClr val="FFFFFF"/>
                </a:solidFill>
                <a:latin typeface="Montserrat"/>
                <a:ea typeface="Montserrat"/>
                <a:cs typeface="Montserrat"/>
                <a:sym typeface="Montserrat"/>
              </a:endParaRPr>
            </a:p>
          </p:txBody>
        </p:sp>
      </p:grpSp>
      <p:grpSp>
        <p:nvGrpSpPr>
          <p:cNvPr id="220" name="Google Shape;220;p10"/>
          <p:cNvGrpSpPr/>
          <p:nvPr/>
        </p:nvGrpSpPr>
        <p:grpSpPr>
          <a:xfrm>
            <a:off x="5436670" y="2089527"/>
            <a:ext cx="1953773" cy="1339475"/>
            <a:chOff x="5707757" y="2248525"/>
            <a:chExt cx="1953773" cy="1339475"/>
          </a:xfrm>
        </p:grpSpPr>
        <p:sp>
          <p:nvSpPr>
            <p:cNvPr id="221" name="Google Shape;221;p10"/>
            <p:cNvSpPr/>
            <p:nvPr/>
          </p:nvSpPr>
          <p:spPr>
            <a:xfrm>
              <a:off x="6075125"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2" name="Google Shape;222;p10"/>
            <p:cNvGrpSpPr/>
            <p:nvPr/>
          </p:nvGrpSpPr>
          <p:grpSpPr>
            <a:xfrm>
              <a:off x="6031394" y="2800065"/>
              <a:ext cx="92400" cy="411825"/>
              <a:chOff x="845575" y="2563700"/>
              <a:chExt cx="92400" cy="411825"/>
            </a:xfrm>
          </p:grpSpPr>
          <p:cxnSp>
            <p:nvCxnSpPr>
              <p:cNvPr id="223" name="Google Shape;223;p1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24" name="Google Shape;224;p1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25" name="Google Shape;225;p10"/>
            <p:cNvSpPr txBox="1"/>
            <p:nvPr/>
          </p:nvSpPr>
          <p:spPr>
            <a:xfrm>
              <a:off x="5707757" y="3216600"/>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2012</a:t>
              </a:r>
              <a:endParaRPr sz="1200" b="1" i="0" u="none" strike="noStrike" cap="none">
                <a:solidFill>
                  <a:srgbClr val="FFFFFF"/>
                </a:solidFill>
                <a:latin typeface="Roboto"/>
                <a:ea typeface="Roboto"/>
                <a:cs typeface="Roboto"/>
                <a:sym typeface="Roboto"/>
              </a:endParaRPr>
            </a:p>
          </p:txBody>
        </p:sp>
        <p:sp>
          <p:nvSpPr>
            <p:cNvPr id="226" name="Google Shape;226;p10"/>
            <p:cNvSpPr txBox="1"/>
            <p:nvPr/>
          </p:nvSpPr>
          <p:spPr>
            <a:xfrm>
              <a:off x="5978530" y="2248525"/>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pt-BR" sz="1100" b="1" i="0" u="none" strike="noStrike" cap="none">
                  <a:solidFill>
                    <a:srgbClr val="FFFFFF"/>
                  </a:solidFill>
                  <a:latin typeface="Montserrat"/>
                  <a:ea typeface="Montserrat"/>
                  <a:cs typeface="Montserrat"/>
                  <a:sym typeface="Montserrat"/>
                </a:rPr>
                <a:t>Apache Hadoop 1.0 disponível</a:t>
              </a:r>
              <a:endParaRPr sz="1100" b="1" i="0" u="none" strike="noStrike" cap="none">
                <a:solidFill>
                  <a:srgbClr val="FFFFFF"/>
                </a:solidFill>
                <a:latin typeface="Montserrat"/>
                <a:ea typeface="Montserrat"/>
                <a:cs typeface="Montserrat"/>
                <a:sym typeface="Montserrat"/>
              </a:endParaRPr>
            </a:p>
          </p:txBody>
        </p:sp>
      </p:grpSp>
      <p:grpSp>
        <p:nvGrpSpPr>
          <p:cNvPr id="227" name="Google Shape;227;p10"/>
          <p:cNvGrpSpPr/>
          <p:nvPr/>
        </p:nvGrpSpPr>
        <p:grpSpPr>
          <a:xfrm>
            <a:off x="6732908" y="2543598"/>
            <a:ext cx="2142441" cy="1744206"/>
            <a:chOff x="7003996" y="2702596"/>
            <a:chExt cx="2142441" cy="1744206"/>
          </a:xfrm>
        </p:grpSpPr>
        <p:sp>
          <p:nvSpPr>
            <p:cNvPr id="228" name="Google Shape;228;p10"/>
            <p:cNvSpPr/>
            <p:nvPr/>
          </p:nvSpPr>
          <p:spPr>
            <a:xfrm>
              <a:off x="7369837" y="3079475"/>
              <a:ext cx="17766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 name="Google Shape;229;p10"/>
            <p:cNvGrpSpPr/>
            <p:nvPr/>
          </p:nvGrpSpPr>
          <p:grpSpPr>
            <a:xfrm rot="10800000">
              <a:off x="7328221" y="3079467"/>
              <a:ext cx="92400" cy="411825"/>
              <a:chOff x="2070100" y="2563700"/>
              <a:chExt cx="92400" cy="411825"/>
            </a:xfrm>
          </p:grpSpPr>
          <p:cxnSp>
            <p:nvCxnSpPr>
              <p:cNvPr id="230" name="Google Shape;230;p10"/>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31" name="Google Shape;231;p10"/>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32" name="Google Shape;232;p10"/>
            <p:cNvSpPr txBox="1"/>
            <p:nvPr/>
          </p:nvSpPr>
          <p:spPr>
            <a:xfrm>
              <a:off x="7003996"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2013</a:t>
              </a:r>
              <a:endParaRPr sz="1200" b="1" i="0" u="none" strike="noStrike" cap="none">
                <a:solidFill>
                  <a:srgbClr val="FFFFFF"/>
                </a:solidFill>
                <a:latin typeface="Roboto"/>
                <a:ea typeface="Roboto"/>
                <a:cs typeface="Roboto"/>
                <a:sym typeface="Roboto"/>
              </a:endParaRPr>
            </a:p>
          </p:txBody>
        </p:sp>
        <p:sp>
          <p:nvSpPr>
            <p:cNvPr id="233" name="Google Shape;233;p10"/>
            <p:cNvSpPr txBox="1"/>
            <p:nvPr/>
          </p:nvSpPr>
          <p:spPr>
            <a:xfrm>
              <a:off x="7256967"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100" b="1" i="0" u="none" strike="noStrike" cap="none">
                  <a:solidFill>
                    <a:srgbClr val="FFFFFF"/>
                  </a:solidFill>
                  <a:latin typeface="Montserrat"/>
                  <a:ea typeface="Montserrat"/>
                  <a:cs typeface="Montserrat"/>
                  <a:sym typeface="Montserrat"/>
                </a:rPr>
                <a:t>Apache Hadoop 2.2 disponível</a:t>
              </a:r>
              <a:endParaRPr sz="11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chemeClr val="dk1"/>
                </a:buClr>
                <a:buSzPts val="1100"/>
                <a:buFont typeface="Arial"/>
                <a:buNone/>
              </a:pPr>
              <a:endParaRPr sz="11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1600"/>
                </a:spcAft>
                <a:buClr>
                  <a:srgbClr val="000000"/>
                </a:buClr>
                <a:buSzPts val="1100"/>
                <a:buFont typeface="Arial"/>
                <a:buNone/>
              </a:pPr>
              <a:endParaRPr sz="1100" b="1" i="0" u="none" strike="noStrike" cap="none">
                <a:solidFill>
                  <a:srgbClr val="FFFFFF"/>
                </a:solidFill>
                <a:latin typeface="Montserrat"/>
                <a:ea typeface="Montserrat"/>
                <a:cs typeface="Montserrat"/>
                <a:sym typeface="Montserrat"/>
              </a:endParaRPr>
            </a:p>
          </p:txBody>
        </p:sp>
      </p:grpSp>
      <p:pic>
        <p:nvPicPr>
          <p:cNvPr id="234" name="Google Shape;234;p10"/>
          <p:cNvPicPr preferRelativeResize="0"/>
          <p:nvPr/>
        </p:nvPicPr>
        <p:blipFill rotWithShape="1">
          <a:blip r:embed="rId4">
            <a:alphaModFix/>
          </a:blip>
          <a:srcRect/>
          <a:stretch/>
        </p:blipFill>
        <p:spPr>
          <a:xfrm>
            <a:off x="2059938" y="4287808"/>
            <a:ext cx="922552" cy="255864"/>
          </a:xfrm>
          <a:prstGeom prst="rect">
            <a:avLst/>
          </a:prstGeom>
          <a:noFill/>
          <a:ln>
            <a:noFill/>
          </a:ln>
        </p:spPr>
      </p:pic>
      <p:pic>
        <p:nvPicPr>
          <p:cNvPr id="235" name="Google Shape;235;p10"/>
          <p:cNvPicPr preferRelativeResize="0"/>
          <p:nvPr/>
        </p:nvPicPr>
        <p:blipFill rotWithShape="1">
          <a:blip r:embed="rId5">
            <a:alphaModFix/>
          </a:blip>
          <a:srcRect/>
          <a:stretch/>
        </p:blipFill>
        <p:spPr>
          <a:xfrm>
            <a:off x="3379625" y="1397284"/>
            <a:ext cx="922547" cy="389582"/>
          </a:xfrm>
          <a:prstGeom prst="rect">
            <a:avLst/>
          </a:prstGeom>
          <a:noFill/>
          <a:ln>
            <a:noFill/>
          </a:ln>
        </p:spPr>
      </p:pic>
      <p:pic>
        <p:nvPicPr>
          <p:cNvPr id="236" name="Google Shape;236;p10"/>
          <p:cNvPicPr preferRelativeResize="0"/>
          <p:nvPr/>
        </p:nvPicPr>
        <p:blipFill rotWithShape="1">
          <a:blip r:embed="rId6">
            <a:alphaModFix/>
          </a:blip>
          <a:srcRect/>
          <a:stretch/>
        </p:blipFill>
        <p:spPr>
          <a:xfrm>
            <a:off x="4348688" y="4031923"/>
            <a:ext cx="1291488" cy="255875"/>
          </a:xfrm>
          <a:prstGeom prst="rect">
            <a:avLst/>
          </a:prstGeom>
          <a:noFill/>
          <a:ln>
            <a:noFill/>
          </a:ln>
        </p:spPr>
      </p:pic>
      <p:grpSp>
        <p:nvGrpSpPr>
          <p:cNvPr id="237" name="Google Shape;237;p10"/>
          <p:cNvGrpSpPr/>
          <p:nvPr/>
        </p:nvGrpSpPr>
        <p:grpSpPr>
          <a:xfrm>
            <a:off x="386596" y="4543677"/>
            <a:ext cx="1951602" cy="1339475"/>
            <a:chOff x="3154233" y="2248525"/>
            <a:chExt cx="1951602" cy="1339475"/>
          </a:xfrm>
        </p:grpSpPr>
        <p:sp>
          <p:nvSpPr>
            <p:cNvPr id="238" name="Google Shape;238;p10"/>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10"/>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2017</a:t>
              </a:r>
              <a:endParaRPr sz="1200" b="1" i="0" u="none" strike="noStrike" cap="none">
                <a:solidFill>
                  <a:srgbClr val="FFFFFF"/>
                </a:solidFill>
                <a:latin typeface="Roboto"/>
                <a:ea typeface="Roboto"/>
                <a:cs typeface="Roboto"/>
                <a:sym typeface="Roboto"/>
              </a:endParaRPr>
            </a:p>
          </p:txBody>
        </p:sp>
        <p:sp>
          <p:nvSpPr>
            <p:cNvPr id="240" name="Google Shape;240;p10"/>
            <p:cNvSpPr txBox="1"/>
            <p:nvPr/>
          </p:nvSpPr>
          <p:spPr>
            <a:xfrm>
              <a:off x="3422835" y="2248525"/>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200" b="1" i="0" u="none" strike="noStrike" cap="none">
                  <a:solidFill>
                    <a:srgbClr val="FFFFFF"/>
                  </a:solidFill>
                  <a:latin typeface="Montserrat"/>
                  <a:ea typeface="Montserrat"/>
                  <a:cs typeface="Montserrat"/>
                  <a:sym typeface="Montserrat"/>
                </a:rPr>
                <a:t>Apache Hadoop 2.8 disponível</a:t>
              </a:r>
              <a:endParaRPr sz="12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chemeClr val="dk1"/>
                </a:buClr>
                <a:buSzPts val="1100"/>
                <a:buFont typeface="Arial"/>
                <a:buNone/>
              </a:pPr>
              <a:endParaRPr sz="12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1600"/>
                </a:spcAft>
                <a:buClr>
                  <a:srgbClr val="000000"/>
                </a:buClr>
                <a:buSzPts val="1200"/>
                <a:buFont typeface="Arial"/>
                <a:buNone/>
              </a:pPr>
              <a:endParaRPr sz="1200" b="1" i="0" u="none" strike="noStrike" cap="none">
                <a:solidFill>
                  <a:srgbClr val="FFFFFF"/>
                </a:solidFill>
                <a:latin typeface="Montserrat"/>
                <a:ea typeface="Montserrat"/>
                <a:cs typeface="Montserrat"/>
                <a:sym typeface="Montserrat"/>
              </a:endParaRPr>
            </a:p>
          </p:txBody>
        </p:sp>
        <p:grpSp>
          <p:nvGrpSpPr>
            <p:cNvPr id="241" name="Google Shape;241;p10"/>
            <p:cNvGrpSpPr/>
            <p:nvPr/>
          </p:nvGrpSpPr>
          <p:grpSpPr>
            <a:xfrm>
              <a:off x="3435870" y="2800065"/>
              <a:ext cx="92400" cy="411825"/>
              <a:chOff x="845575" y="2563700"/>
              <a:chExt cx="92400" cy="411825"/>
            </a:xfrm>
          </p:grpSpPr>
          <p:sp>
            <p:nvSpPr>
              <p:cNvPr id="242" name="Google Shape;242;p10"/>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243" name="Google Shape;243;p10"/>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244" name="Google Shape;244;p10"/>
          <p:cNvGrpSpPr/>
          <p:nvPr/>
        </p:nvGrpSpPr>
        <p:grpSpPr>
          <a:xfrm>
            <a:off x="1650159" y="4997748"/>
            <a:ext cx="1928205" cy="1744206"/>
            <a:chOff x="1828196" y="2702596"/>
            <a:chExt cx="1928205" cy="1744206"/>
          </a:xfrm>
        </p:grpSpPr>
        <p:sp>
          <p:nvSpPr>
            <p:cNvPr id="245" name="Google Shape;245;p10"/>
            <p:cNvSpPr/>
            <p:nvPr/>
          </p:nvSpPr>
          <p:spPr>
            <a:xfrm>
              <a:off x="219101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10"/>
            <p:cNvSpPr txBox="1"/>
            <p:nvPr/>
          </p:nvSpPr>
          <p:spPr>
            <a:xfrm>
              <a:off x="1828196"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2018</a:t>
              </a:r>
              <a:endParaRPr sz="1200" b="1" i="0" u="none" strike="noStrike" cap="none">
                <a:solidFill>
                  <a:srgbClr val="FFFFFF"/>
                </a:solidFill>
                <a:latin typeface="Roboto"/>
                <a:ea typeface="Roboto"/>
                <a:cs typeface="Roboto"/>
                <a:sym typeface="Roboto"/>
              </a:endParaRPr>
            </a:p>
          </p:txBody>
        </p:sp>
        <p:sp>
          <p:nvSpPr>
            <p:cNvPr id="247" name="Google Shape;247;p10"/>
            <p:cNvSpPr txBox="1"/>
            <p:nvPr/>
          </p:nvSpPr>
          <p:spPr>
            <a:xfrm>
              <a:off x="2073401"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pt-BR" sz="1000" b="1" i="0" u="none" strike="noStrike" cap="none" dirty="0">
                  <a:solidFill>
                    <a:srgbClr val="FFFFFF"/>
                  </a:solidFill>
                  <a:latin typeface="Montserrat"/>
                  <a:ea typeface="Montserrat"/>
                  <a:cs typeface="Montserrat"/>
                  <a:sym typeface="Montserrat"/>
                </a:rPr>
                <a:t>Apache </a:t>
              </a:r>
              <a:r>
                <a:rPr lang="pt-BR" sz="1000" b="1" i="0" u="none" strike="noStrike" cap="none" dirty="0" err="1">
                  <a:solidFill>
                    <a:srgbClr val="FFFFFF"/>
                  </a:solidFill>
                  <a:latin typeface="Montserrat"/>
                  <a:ea typeface="Montserrat"/>
                  <a:cs typeface="Montserrat"/>
                  <a:sym typeface="Montserrat"/>
                </a:rPr>
                <a:t>Hadoop</a:t>
              </a:r>
              <a:r>
                <a:rPr lang="pt-BR" sz="1000" b="1" i="0" u="none" strike="noStrike" cap="none" dirty="0">
                  <a:solidFill>
                    <a:srgbClr val="FFFFFF"/>
                  </a:solidFill>
                  <a:latin typeface="Montserrat"/>
                  <a:ea typeface="Montserrat"/>
                  <a:cs typeface="Montserrat"/>
                  <a:sym typeface="Montserrat"/>
                </a:rPr>
                <a:t> 3 disponível</a:t>
              </a:r>
              <a:endParaRPr sz="10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rgbClr val="000000"/>
                </a:buClr>
                <a:buSzPts val="1000"/>
                <a:buFont typeface="Arial"/>
                <a:buNone/>
              </a:pPr>
              <a:endParaRPr sz="10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1" i="0" u="none" strike="noStrike" cap="none" dirty="0">
                <a:solidFill>
                  <a:srgbClr val="000000"/>
                </a:solidFill>
                <a:latin typeface="Roboto"/>
                <a:ea typeface="Roboto"/>
                <a:cs typeface="Roboto"/>
                <a:sym typeface="Roboto"/>
              </a:endParaRPr>
            </a:p>
          </p:txBody>
        </p:sp>
        <p:grpSp>
          <p:nvGrpSpPr>
            <p:cNvPr id="248" name="Google Shape;248;p10"/>
            <p:cNvGrpSpPr/>
            <p:nvPr/>
          </p:nvGrpSpPr>
          <p:grpSpPr>
            <a:xfrm rot="10800000">
              <a:off x="2149293" y="3079467"/>
              <a:ext cx="92400" cy="411825"/>
              <a:chOff x="2072481" y="2563700"/>
              <a:chExt cx="92400" cy="411825"/>
            </a:xfrm>
          </p:grpSpPr>
          <p:cxnSp>
            <p:nvCxnSpPr>
              <p:cNvPr id="249" name="Google Shape;249;p10"/>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250" name="Google Shape;250;p10"/>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4"/>
        <p:cNvGrpSpPr/>
        <p:nvPr/>
      </p:nvGrpSpPr>
      <p:grpSpPr>
        <a:xfrm>
          <a:off x="0" y="0"/>
          <a:ext cx="0" cy="0"/>
          <a:chOff x="0" y="0"/>
          <a:chExt cx="0" cy="0"/>
        </a:xfrm>
      </p:grpSpPr>
      <p:sp>
        <p:nvSpPr>
          <p:cNvPr id="255" name="Google Shape;255;p1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100" b="0" i="0" u="none" strike="noStrike" cap="none">
                <a:solidFill>
                  <a:schemeClr val="lt1"/>
                </a:solidFill>
                <a:latin typeface="Montserrat SemiBold"/>
                <a:ea typeface="Montserrat SemiBold"/>
                <a:cs typeface="Montserrat SemiBold"/>
                <a:sym typeface="Montserrat SemiBold"/>
              </a:rPr>
              <a:t>Onde Usar</a:t>
            </a:r>
            <a:r>
              <a:rPr lang="pt-BR" sz="3100">
                <a:solidFill>
                  <a:schemeClr val="lt1"/>
                </a:solidFill>
                <a:latin typeface="Montserrat SemiBold"/>
                <a:ea typeface="Montserrat SemiBold"/>
                <a:cs typeface="Montserrat SemiBold"/>
                <a:sym typeface="Montserrat SemiBold"/>
              </a:rPr>
              <a:t> Hadoop?</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256" name="Google Shape;256;p1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257" name="Google Shape;257;p12"/>
          <p:cNvSpPr txBox="1"/>
          <p:nvPr/>
        </p:nvSpPr>
        <p:spPr>
          <a:xfrm>
            <a:off x="1116625" y="1433025"/>
            <a:ext cx="7195200" cy="4029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Análise de vídeo, imagem e texto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Análise de sentimentos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Avaliação de risco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Reconhecimento de padrões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Data </a:t>
            </a:r>
            <a:r>
              <a:rPr lang="pt-BR" sz="1900" b="0" i="0" u="none" strike="noStrike" cap="none" dirty="0" err="1">
                <a:solidFill>
                  <a:srgbClr val="FFFFFF"/>
                </a:solidFill>
                <a:latin typeface="Montserrat"/>
                <a:ea typeface="Montserrat"/>
                <a:cs typeface="Montserrat"/>
                <a:sym typeface="Montserrat"/>
              </a:rPr>
              <a:t>Warehouse</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Processamento de logs</a:t>
            </a:r>
            <a:endParaRPr sz="1900" b="0"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p13"/>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100" b="0" i="0" u="none" strike="noStrike" cap="none">
                <a:solidFill>
                  <a:schemeClr val="lt1"/>
                </a:solidFill>
                <a:latin typeface="Montserrat SemiBold"/>
                <a:ea typeface="Montserrat SemiBold"/>
                <a:cs typeface="Montserrat SemiBold"/>
                <a:sym typeface="Montserrat SemiBold"/>
              </a:rPr>
              <a:t>Características do Hadoop</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263" name="Google Shape;263;p13"/>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264" name="Google Shape;264;p13"/>
          <p:cNvSpPr txBox="1"/>
          <p:nvPr/>
        </p:nvSpPr>
        <p:spPr>
          <a:xfrm>
            <a:off x="1116625" y="1433025"/>
            <a:ext cx="7195200" cy="4029300"/>
          </a:xfrm>
          <a:prstGeom prst="rect">
            <a:avLst/>
          </a:prstGeom>
          <a:noFill/>
          <a:ln>
            <a:noFill/>
          </a:ln>
        </p:spPr>
        <p:txBody>
          <a:bodyPr spcFirstLastPara="1" wrap="square" lIns="91425" tIns="91425" rIns="91425" bIns="91425" anchor="t" anchorCtr="0">
            <a:noAutofit/>
          </a:bodyPr>
          <a:lstStyle/>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Baixo custo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Flexibilidade de armazenamento</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err="1">
                <a:solidFill>
                  <a:srgbClr val="FFFFFF"/>
                </a:solidFill>
                <a:latin typeface="Montserrat"/>
                <a:ea typeface="Montserrat"/>
                <a:cs typeface="Montserrat"/>
                <a:sym typeface="Montserrat"/>
              </a:rPr>
              <a:t>OpenSource</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Tolerante a falha</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Análise complexa de dados</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Escalabilidade</a:t>
            </a:r>
            <a:endParaRPr sz="1900" b="0"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8"/>
        <p:cNvGrpSpPr/>
        <p:nvPr/>
      </p:nvGrpSpPr>
      <p:grpSpPr>
        <a:xfrm>
          <a:off x="0" y="0"/>
          <a:ext cx="0" cy="0"/>
          <a:chOff x="0" y="0"/>
          <a:chExt cx="0" cy="0"/>
        </a:xfrm>
      </p:grpSpPr>
      <p:sp>
        <p:nvSpPr>
          <p:cNvPr id="269" name="Google Shape;269;p1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100" b="0" i="0" u="none" strike="noStrike" cap="none">
                <a:solidFill>
                  <a:schemeClr val="lt1"/>
                </a:solidFill>
                <a:latin typeface="Montserrat SemiBold"/>
                <a:ea typeface="Montserrat SemiBold"/>
                <a:cs typeface="Montserrat SemiBold"/>
                <a:sym typeface="Montserrat SemiBold"/>
              </a:rPr>
              <a:t>Componentes do Hadoop</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270" name="Google Shape;270;p1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271" name="Google Shape;271;p14"/>
          <p:cNvPicPr preferRelativeResize="0"/>
          <p:nvPr/>
        </p:nvPicPr>
        <p:blipFill rotWithShape="1">
          <a:blip r:embed="rId4">
            <a:alphaModFix/>
          </a:blip>
          <a:srcRect l="24533" t="20984" r="24365" b="18313"/>
          <a:stretch/>
        </p:blipFill>
        <p:spPr>
          <a:xfrm>
            <a:off x="1192700" y="2949800"/>
            <a:ext cx="1812900" cy="1507450"/>
          </a:xfrm>
          <a:prstGeom prst="rect">
            <a:avLst/>
          </a:prstGeom>
          <a:noFill/>
          <a:ln>
            <a:noFill/>
          </a:ln>
        </p:spPr>
      </p:pic>
      <p:sp>
        <p:nvSpPr>
          <p:cNvPr id="272" name="Google Shape;272;p14"/>
          <p:cNvSpPr/>
          <p:nvPr/>
        </p:nvSpPr>
        <p:spPr>
          <a:xfrm>
            <a:off x="4223400" y="1648400"/>
            <a:ext cx="1237500" cy="83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000000"/>
                </a:solidFill>
                <a:latin typeface="Arial"/>
                <a:ea typeface="Arial"/>
                <a:cs typeface="Arial"/>
                <a:sym typeface="Arial"/>
              </a:rPr>
              <a:t>Hadoop</a:t>
            </a:r>
            <a:endParaRPr sz="1400" b="1"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a:solidFill>
                  <a:srgbClr val="000000"/>
                </a:solidFill>
                <a:latin typeface="Arial"/>
                <a:ea typeface="Arial"/>
                <a:cs typeface="Arial"/>
                <a:sym typeface="Arial"/>
              </a:rPr>
              <a:t>Common</a:t>
            </a:r>
            <a:endParaRPr sz="1400" b="1" i="0" u="none" strike="noStrike" cap="none" dirty="0">
              <a:solidFill>
                <a:srgbClr val="000000"/>
              </a:solidFill>
              <a:latin typeface="Arial"/>
              <a:ea typeface="Arial"/>
              <a:cs typeface="Arial"/>
              <a:sym typeface="Arial"/>
            </a:endParaRPr>
          </a:p>
        </p:txBody>
      </p:sp>
      <p:sp>
        <p:nvSpPr>
          <p:cNvPr id="273" name="Google Shape;273;p14"/>
          <p:cNvSpPr/>
          <p:nvPr/>
        </p:nvSpPr>
        <p:spPr>
          <a:xfrm>
            <a:off x="5713475" y="2679900"/>
            <a:ext cx="1237500" cy="83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a:solidFill>
                  <a:srgbClr val="000000"/>
                </a:solidFill>
                <a:latin typeface="Arial"/>
                <a:ea typeface="Arial"/>
                <a:cs typeface="Arial"/>
                <a:sym typeface="Arial"/>
              </a:rPr>
              <a:t>HDFS</a:t>
            </a:r>
            <a:endParaRPr sz="1400" b="1" i="0" u="none" strike="noStrike" cap="none" dirty="0">
              <a:solidFill>
                <a:srgbClr val="000000"/>
              </a:solidFill>
              <a:latin typeface="Arial"/>
              <a:ea typeface="Arial"/>
              <a:cs typeface="Arial"/>
              <a:sym typeface="Arial"/>
            </a:endParaRPr>
          </a:p>
        </p:txBody>
      </p:sp>
      <p:sp>
        <p:nvSpPr>
          <p:cNvPr id="274" name="Google Shape;274;p14"/>
          <p:cNvSpPr/>
          <p:nvPr/>
        </p:nvSpPr>
        <p:spPr>
          <a:xfrm>
            <a:off x="5713475" y="3999000"/>
            <a:ext cx="1237500" cy="83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000000"/>
                </a:solidFill>
                <a:latin typeface="Arial"/>
                <a:ea typeface="Arial"/>
                <a:cs typeface="Arial"/>
                <a:sym typeface="Arial"/>
              </a:rPr>
              <a:t>MapReduce</a:t>
            </a:r>
            <a:endParaRPr sz="1400" b="1" i="0" u="none" strike="noStrike" cap="none" dirty="0">
              <a:solidFill>
                <a:srgbClr val="000000"/>
              </a:solidFill>
              <a:latin typeface="Arial"/>
              <a:ea typeface="Arial"/>
              <a:cs typeface="Arial"/>
              <a:sym typeface="Arial"/>
            </a:endParaRPr>
          </a:p>
        </p:txBody>
      </p:sp>
      <p:sp>
        <p:nvSpPr>
          <p:cNvPr id="275" name="Google Shape;275;p14"/>
          <p:cNvSpPr/>
          <p:nvPr/>
        </p:nvSpPr>
        <p:spPr>
          <a:xfrm>
            <a:off x="4240250" y="5026075"/>
            <a:ext cx="1237500" cy="837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000000"/>
                </a:solidFill>
                <a:latin typeface="Arial"/>
                <a:ea typeface="Arial"/>
                <a:cs typeface="Arial"/>
                <a:sym typeface="Arial"/>
              </a:rPr>
              <a:t>Yarn</a:t>
            </a:r>
            <a:endParaRPr sz="1400" b="1" i="0" u="none" strike="noStrike" cap="none" dirty="0">
              <a:solidFill>
                <a:srgbClr val="000000"/>
              </a:solidFill>
              <a:latin typeface="Arial"/>
              <a:ea typeface="Arial"/>
              <a:cs typeface="Arial"/>
              <a:sym typeface="Arial"/>
            </a:endParaRPr>
          </a:p>
        </p:txBody>
      </p:sp>
      <p:cxnSp>
        <p:nvCxnSpPr>
          <p:cNvPr id="276" name="Google Shape;276;p14"/>
          <p:cNvCxnSpPr>
            <a:stCxn id="271" idx="3"/>
            <a:endCxn id="272" idx="1"/>
          </p:cNvCxnSpPr>
          <p:nvPr/>
        </p:nvCxnSpPr>
        <p:spPr>
          <a:xfrm rot="10800000" flipH="1">
            <a:off x="3005600" y="2067325"/>
            <a:ext cx="1217700" cy="1636200"/>
          </a:xfrm>
          <a:prstGeom prst="bentConnector3">
            <a:avLst>
              <a:gd name="adj1" fmla="val 50004"/>
            </a:avLst>
          </a:prstGeom>
          <a:noFill/>
          <a:ln w="28575" cap="flat" cmpd="sng">
            <a:solidFill>
              <a:srgbClr val="FFFFFF"/>
            </a:solidFill>
            <a:prstDash val="solid"/>
            <a:round/>
            <a:headEnd type="none" w="sm" len="sm"/>
            <a:tailEnd type="stealth" w="med" len="med"/>
          </a:ln>
        </p:spPr>
      </p:cxnSp>
      <p:cxnSp>
        <p:nvCxnSpPr>
          <p:cNvPr id="277" name="Google Shape;277;p14"/>
          <p:cNvCxnSpPr>
            <a:stCxn id="271" idx="3"/>
            <a:endCxn id="273" idx="1"/>
          </p:cNvCxnSpPr>
          <p:nvPr/>
        </p:nvCxnSpPr>
        <p:spPr>
          <a:xfrm rot="10800000" flipH="1">
            <a:off x="3005600" y="3098725"/>
            <a:ext cx="2707800" cy="604800"/>
          </a:xfrm>
          <a:prstGeom prst="bentConnector3">
            <a:avLst>
              <a:gd name="adj1" fmla="val 50001"/>
            </a:avLst>
          </a:prstGeom>
          <a:noFill/>
          <a:ln w="28575" cap="flat" cmpd="sng">
            <a:solidFill>
              <a:srgbClr val="FFFFFF"/>
            </a:solidFill>
            <a:prstDash val="solid"/>
            <a:round/>
            <a:headEnd type="none" w="sm" len="sm"/>
            <a:tailEnd type="stealth" w="med" len="med"/>
          </a:ln>
        </p:spPr>
      </p:cxnSp>
      <p:cxnSp>
        <p:nvCxnSpPr>
          <p:cNvPr id="278" name="Google Shape;278;p14"/>
          <p:cNvCxnSpPr>
            <a:stCxn id="271" idx="3"/>
            <a:endCxn id="274" idx="1"/>
          </p:cNvCxnSpPr>
          <p:nvPr/>
        </p:nvCxnSpPr>
        <p:spPr>
          <a:xfrm>
            <a:off x="3005600" y="3703525"/>
            <a:ext cx="2707800" cy="714300"/>
          </a:xfrm>
          <a:prstGeom prst="bentConnector3">
            <a:avLst>
              <a:gd name="adj1" fmla="val 50001"/>
            </a:avLst>
          </a:prstGeom>
          <a:noFill/>
          <a:ln w="28575" cap="flat" cmpd="sng">
            <a:solidFill>
              <a:srgbClr val="FFFFFF"/>
            </a:solidFill>
            <a:prstDash val="solid"/>
            <a:round/>
            <a:headEnd type="none" w="sm" len="sm"/>
            <a:tailEnd type="stealth" w="med" len="med"/>
          </a:ln>
        </p:spPr>
      </p:cxnSp>
      <p:cxnSp>
        <p:nvCxnSpPr>
          <p:cNvPr id="279" name="Google Shape;279;p14"/>
          <p:cNvCxnSpPr>
            <a:stCxn id="271" idx="3"/>
            <a:endCxn id="275" idx="1"/>
          </p:cNvCxnSpPr>
          <p:nvPr/>
        </p:nvCxnSpPr>
        <p:spPr>
          <a:xfrm>
            <a:off x="3005600" y="3703525"/>
            <a:ext cx="1234800" cy="1741200"/>
          </a:xfrm>
          <a:prstGeom prst="bentConnector3">
            <a:avLst>
              <a:gd name="adj1" fmla="val 49994"/>
            </a:avLst>
          </a:prstGeom>
          <a:noFill/>
          <a:ln w="28575" cap="flat" cmpd="sng">
            <a:solidFill>
              <a:srgbClr val="FFFFFF"/>
            </a:solidFill>
            <a:prstDash val="solid"/>
            <a:round/>
            <a:headEnd type="none" w="sm" len="sm"/>
            <a:tailEnd type="stealth"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3"/>
        <p:cNvGrpSpPr/>
        <p:nvPr/>
      </p:nvGrpSpPr>
      <p:grpSpPr>
        <a:xfrm>
          <a:off x="0" y="0"/>
          <a:ext cx="0" cy="0"/>
          <a:chOff x="0" y="0"/>
          <a:chExt cx="0" cy="0"/>
        </a:xfrm>
      </p:grpSpPr>
      <p:sp>
        <p:nvSpPr>
          <p:cNvPr id="284" name="Google Shape;284;p19"/>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Hadoop Common</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285" name="Google Shape;285;p19"/>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286" name="Google Shape;286;p19"/>
          <p:cNvSpPr txBox="1"/>
          <p:nvPr/>
        </p:nvSpPr>
        <p:spPr>
          <a:xfrm>
            <a:off x="1237600" y="1386500"/>
            <a:ext cx="7287600" cy="26334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É a coleção de utilitários comuns e bibliotecas que oferecem suporte a outros módulos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Também conhecido como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Core .</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Java </a:t>
            </a:r>
            <a:r>
              <a:rPr lang="pt-BR" sz="1800" b="0" i="0" u="none" strike="noStrike" cap="none" dirty="0" err="1">
                <a:solidFill>
                  <a:srgbClr val="FFFFFF"/>
                </a:solidFill>
                <a:latin typeface="Montserrat"/>
                <a:ea typeface="Montserrat"/>
                <a:cs typeface="Montserrat"/>
                <a:sym typeface="Montserrat"/>
              </a:rPr>
              <a:t>Archive</a:t>
            </a:r>
            <a:r>
              <a:rPr lang="pt-BR" sz="1800" b="0" i="0" u="none" strike="noStrike" cap="none" dirty="0">
                <a:solidFill>
                  <a:srgbClr val="FFFFFF"/>
                </a:solidFill>
                <a:latin typeface="Montserrat"/>
                <a:ea typeface="Montserrat"/>
                <a:cs typeface="Montserrat"/>
                <a:sym typeface="Montserrat"/>
              </a:rPr>
              <a:t> (JAR). </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Arquivos necessários para iniciar o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p:txBody>
      </p:sp>
      <p:pic>
        <p:nvPicPr>
          <p:cNvPr id="287" name="Google Shape;287;p19"/>
          <p:cNvPicPr preferRelativeResize="0"/>
          <p:nvPr/>
        </p:nvPicPr>
        <p:blipFill rotWithShape="1">
          <a:blip r:embed="rId4">
            <a:alphaModFix/>
          </a:blip>
          <a:srcRect l="24533" t="20984" r="24365" b="18313"/>
          <a:stretch/>
        </p:blipFill>
        <p:spPr>
          <a:xfrm>
            <a:off x="3723750" y="3768675"/>
            <a:ext cx="1812900" cy="1507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1"/>
        <p:cNvGrpSpPr/>
        <p:nvPr/>
      </p:nvGrpSpPr>
      <p:grpSpPr>
        <a:xfrm>
          <a:off x="0" y="0"/>
          <a:ext cx="0" cy="0"/>
          <a:chOff x="0" y="0"/>
          <a:chExt cx="0" cy="0"/>
        </a:xfrm>
      </p:grpSpPr>
      <p:sp>
        <p:nvSpPr>
          <p:cNvPr id="292" name="Google Shape;292;p20"/>
          <p:cNvSpPr txBox="1"/>
          <p:nvPr/>
        </p:nvSpPr>
        <p:spPr>
          <a:xfrm>
            <a:off x="1089650" y="2327400"/>
            <a:ext cx="12330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800" b="1" i="0" u="none" strike="noStrike" cap="none">
                <a:solidFill>
                  <a:srgbClr val="293B53"/>
                </a:solidFill>
                <a:latin typeface="Montserrat"/>
                <a:ea typeface="Montserrat"/>
                <a:cs typeface="Montserrat"/>
                <a:sym typeface="Montserrat"/>
              </a:rPr>
              <a:t>HDFS </a:t>
            </a:r>
            <a:endParaRPr sz="4600" b="1" i="0" u="none" strike="noStrike" cap="none">
              <a:solidFill>
                <a:srgbClr val="293B53"/>
              </a:solidFill>
              <a:latin typeface="Montserrat"/>
              <a:ea typeface="Montserrat"/>
              <a:cs typeface="Montserrat"/>
              <a:sym typeface="Montserrat"/>
            </a:endParaRPr>
          </a:p>
        </p:txBody>
      </p:sp>
      <p:sp>
        <p:nvSpPr>
          <p:cNvPr id="293" name="Google Shape;293;p20"/>
          <p:cNvSpPr txBox="1"/>
          <p:nvPr/>
        </p:nvSpPr>
        <p:spPr>
          <a:xfrm>
            <a:off x="4081975" y="2327400"/>
            <a:ext cx="4405500" cy="15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accent3"/>
                </a:solidFill>
                <a:latin typeface="Montserrat"/>
                <a:ea typeface="Montserrat"/>
                <a:cs typeface="Montserrat"/>
                <a:sym typeface="Montserrat"/>
              </a:rPr>
              <a:t>- O que é </a:t>
            </a:r>
            <a:r>
              <a:rPr lang="pt-BR" sz="1800" b="0" i="0" u="none" strike="noStrike" cap="none" dirty="0" err="1">
                <a:solidFill>
                  <a:schemeClr val="accent3"/>
                </a:solidFill>
                <a:latin typeface="Montserrat"/>
                <a:ea typeface="Montserrat"/>
                <a:cs typeface="Montserrat"/>
                <a:sym typeface="Montserrat"/>
              </a:rPr>
              <a:t>Hadoop</a:t>
            </a:r>
            <a:r>
              <a:rPr lang="pt-BR" sz="1800" b="0" i="0" u="none" strike="noStrike" cap="none" dirty="0">
                <a:solidFill>
                  <a:schemeClr val="accent3"/>
                </a:solidFill>
                <a:latin typeface="Montserrat"/>
                <a:ea typeface="Montserrat"/>
                <a:cs typeface="Montserrat"/>
                <a:sym typeface="Montserrat"/>
              </a:rPr>
              <a:t>?</a:t>
            </a:r>
            <a:endParaRPr sz="1800" b="0" i="0" u="none" strike="noStrike" cap="none" dirty="0">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lt1"/>
                </a:solidFill>
                <a:latin typeface="Montserrat"/>
                <a:ea typeface="Montserrat"/>
                <a:cs typeface="Montserrat"/>
                <a:sym typeface="Montserrat"/>
              </a:rPr>
              <a:t>- HDFS</a:t>
            </a: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accent3"/>
                </a:solidFill>
                <a:latin typeface="Montserrat"/>
                <a:ea typeface="Montserrat"/>
                <a:cs typeface="Montserrat"/>
                <a:sym typeface="Montserrat"/>
              </a:rPr>
              <a:t>- </a:t>
            </a:r>
            <a:r>
              <a:rPr lang="pt-BR" sz="1800" b="0" i="0" u="none" strike="noStrike" cap="none" dirty="0" err="1">
                <a:solidFill>
                  <a:schemeClr val="accent3"/>
                </a:solidFill>
                <a:latin typeface="Montserrat"/>
                <a:ea typeface="Montserrat"/>
                <a:cs typeface="Montserrat"/>
                <a:sym typeface="Montserrat"/>
              </a:rPr>
              <a:t>Yarn</a:t>
            </a:r>
            <a:endParaRPr sz="1800" b="0" i="0" u="none" strike="noStrike" cap="none" dirty="0">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accent3"/>
                </a:solidFill>
                <a:latin typeface="Montserrat"/>
                <a:ea typeface="Montserrat"/>
                <a:cs typeface="Montserrat"/>
                <a:sym typeface="Montserrat"/>
              </a:rPr>
              <a:t>- </a:t>
            </a:r>
            <a:r>
              <a:rPr lang="pt-BR" sz="1800" b="0" i="0" u="none" strike="noStrike" cap="none" dirty="0" err="1">
                <a:solidFill>
                  <a:schemeClr val="accent3"/>
                </a:solidFill>
                <a:latin typeface="Montserrat"/>
                <a:ea typeface="Montserrat"/>
                <a:cs typeface="Montserrat"/>
                <a:sym typeface="Montserrat"/>
              </a:rPr>
              <a:t>MapReduce</a:t>
            </a:r>
            <a:endParaRPr sz="1800" b="0" i="0" u="none" strike="noStrike" cap="none" dirty="0">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Montserrat"/>
              <a:ea typeface="Montserrat"/>
              <a:cs typeface="Montserrat"/>
              <a:sym typeface="Montserrat"/>
            </a:endParaRPr>
          </a:p>
        </p:txBody>
      </p:sp>
      <p:sp>
        <p:nvSpPr>
          <p:cNvPr id="294" name="Google Shape;294;p20"/>
          <p:cNvSpPr txBox="1"/>
          <p:nvPr/>
        </p:nvSpPr>
        <p:spPr>
          <a:xfrm>
            <a:off x="3679100" y="1747925"/>
            <a:ext cx="33573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pt-BR" sz="3600" b="0" i="0" u="none" strike="noStrike" cap="none">
                <a:solidFill>
                  <a:schemeClr val="lt2"/>
                </a:solidFill>
                <a:latin typeface="Montserrat SemiBold"/>
                <a:ea typeface="Montserrat SemiBold"/>
                <a:cs typeface="Montserrat SemiBold"/>
                <a:sym typeface="Montserrat SemiBold"/>
              </a:rPr>
              <a:t>Tópicos</a:t>
            </a:r>
            <a:endParaRPr sz="3600" b="0" i="0" u="none" strike="noStrike" cap="none">
              <a:solidFill>
                <a:schemeClr val="lt2"/>
              </a:solidFill>
              <a:latin typeface="Montserrat SemiBold"/>
              <a:ea typeface="Montserrat SemiBold"/>
              <a:cs typeface="Montserrat SemiBold"/>
              <a:sym typeface="Montserrat SemiBold"/>
            </a:endParaRPr>
          </a:p>
        </p:txBody>
      </p:sp>
      <p:cxnSp>
        <p:nvCxnSpPr>
          <p:cNvPr id="295" name="Google Shape;295;p20"/>
          <p:cNvCxnSpPr/>
          <p:nvPr/>
        </p:nvCxnSpPr>
        <p:spPr>
          <a:xfrm>
            <a:off x="136650" y="2647350"/>
            <a:ext cx="1020600" cy="2700"/>
          </a:xfrm>
          <a:prstGeom prst="straightConnector1">
            <a:avLst/>
          </a:prstGeom>
          <a:noFill/>
          <a:ln w="28575" cap="flat" cmpd="sng">
            <a:solidFill>
              <a:srgbClr val="293B53"/>
            </a:solidFill>
            <a:prstDash val="solid"/>
            <a:round/>
            <a:headEnd type="none" w="sm" len="sm"/>
            <a:tailEnd type="none" w="sm" len="sm"/>
          </a:ln>
        </p:spPr>
      </p:cxnSp>
      <p:cxnSp>
        <p:nvCxnSpPr>
          <p:cNvPr id="296" name="Google Shape;296;p20"/>
          <p:cNvCxnSpPr/>
          <p:nvPr/>
        </p:nvCxnSpPr>
        <p:spPr>
          <a:xfrm>
            <a:off x="2229600" y="2647350"/>
            <a:ext cx="1020600" cy="2700"/>
          </a:xfrm>
          <a:prstGeom prst="straightConnector1">
            <a:avLst/>
          </a:prstGeom>
          <a:noFill/>
          <a:ln w="28575" cap="flat" cmpd="sng">
            <a:solidFill>
              <a:srgbClr val="293B53"/>
            </a:solidFill>
            <a:prstDash val="solid"/>
            <a:round/>
            <a:headEnd type="none" w="sm" len="sm"/>
            <a:tailEnd type="none" w="sm" len="sm"/>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0"/>
        <p:cNvGrpSpPr/>
        <p:nvPr/>
      </p:nvGrpSpPr>
      <p:grpSpPr>
        <a:xfrm>
          <a:off x="0" y="0"/>
          <a:ext cx="0" cy="0"/>
          <a:chOff x="0" y="0"/>
          <a:chExt cx="0" cy="0"/>
        </a:xfrm>
      </p:grpSpPr>
      <p:sp>
        <p:nvSpPr>
          <p:cNvPr id="301" name="Google Shape;301;p21"/>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O que é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02" name="Google Shape;302;p21"/>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03" name="Google Shape;303;p21"/>
          <p:cNvSpPr txBox="1"/>
          <p:nvPr/>
        </p:nvSpPr>
        <p:spPr>
          <a:xfrm>
            <a:off x="1237600" y="1386500"/>
            <a:ext cx="7287600" cy="47232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a:t>
            </a:r>
            <a:r>
              <a:rPr lang="pt-BR" sz="1800" b="0" i="0" u="none" strike="noStrike" cap="none" dirty="0" err="1">
                <a:solidFill>
                  <a:srgbClr val="FFFFFF"/>
                </a:solidFill>
                <a:latin typeface="Montserrat"/>
                <a:ea typeface="Montserrat"/>
                <a:cs typeface="Montserrat"/>
                <a:sym typeface="Montserrat"/>
              </a:rPr>
              <a:t>Distributed</a:t>
            </a:r>
            <a:r>
              <a:rPr lang="pt-BR" sz="1800" b="0" i="0" u="none" strike="noStrike" cap="none" dirty="0">
                <a:solidFill>
                  <a:srgbClr val="FFFFFF"/>
                </a:solidFill>
                <a:latin typeface="Montserrat"/>
                <a:ea typeface="Montserrat"/>
                <a:cs typeface="Montserrat"/>
                <a:sym typeface="Montserrat"/>
              </a:rPr>
              <a:t> File System (HDFS) é o sistema de armazenamento distribuído utilizado por aplicações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O HDFS quebra os arquivos em blocos de dados.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Cria réplicas destes blocos, que são distribuídos no cluster.</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Permitindo computações extremamente rápidas em arquivos  pequenos e em máquinas distintas.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Escalável e tolerante a falhas.</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p:txBody>
      </p:sp>
      <p:pic>
        <p:nvPicPr>
          <p:cNvPr id="304" name="Google Shape;304;p21"/>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8"/>
        <p:cNvGrpSpPr/>
        <p:nvPr/>
      </p:nvGrpSpPr>
      <p:grpSpPr>
        <a:xfrm>
          <a:off x="0" y="0"/>
          <a:ext cx="0" cy="0"/>
          <a:chOff x="0" y="0"/>
          <a:chExt cx="0" cy="0"/>
        </a:xfrm>
      </p:grpSpPr>
      <p:sp>
        <p:nvSpPr>
          <p:cNvPr id="309" name="Google Shape;309;p22"/>
          <p:cNvSpPr/>
          <p:nvPr/>
        </p:nvSpPr>
        <p:spPr>
          <a:xfrm>
            <a:off x="4028850" y="5536475"/>
            <a:ext cx="2345700" cy="56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2"/>
          <p:cNvSpPr/>
          <p:nvPr/>
        </p:nvSpPr>
        <p:spPr>
          <a:xfrm>
            <a:off x="4028850" y="4887525"/>
            <a:ext cx="2345700" cy="56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2"/>
          <p:cNvSpPr/>
          <p:nvPr/>
        </p:nvSpPr>
        <p:spPr>
          <a:xfrm>
            <a:off x="4028850" y="4238550"/>
            <a:ext cx="2345700" cy="568500"/>
          </a:xfrm>
          <a:prstGeom prst="roundRect">
            <a:avLst>
              <a:gd name="adj" fmla="val 1666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O que é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13" name="Google Shape;313;p2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14" name="Google Shape;314;p22"/>
          <p:cNvSpPr txBox="1"/>
          <p:nvPr/>
        </p:nvSpPr>
        <p:spPr>
          <a:xfrm>
            <a:off x="1237600" y="1386500"/>
            <a:ext cx="7287600" cy="25629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Coerência de dados (Escreva uma vez, leia muitos).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Pode usar hardware commodity.</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Não projetado para baixa latência.</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Bloco de 128 MB por padrão.</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Fator de replicação padrão igual 3.</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 e </a:t>
            </a:r>
            <a:r>
              <a:rPr lang="pt-BR" sz="1800" b="0" i="0" u="none" strike="noStrike" cap="none" dirty="0" err="1">
                <a:solidFill>
                  <a:srgbClr val="FFFFFF"/>
                </a:solidFill>
                <a:latin typeface="Montserrat"/>
                <a:ea typeface="Montserrat"/>
                <a:cs typeface="Montserrat"/>
                <a:sym typeface="Montserrat"/>
              </a:rPr>
              <a:t>DataNode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p:txBody>
      </p:sp>
      <p:pic>
        <p:nvPicPr>
          <p:cNvPr id="315" name="Google Shape;315;p2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316" name="Google Shape;316;p22"/>
          <p:cNvSpPr/>
          <p:nvPr/>
        </p:nvSpPr>
        <p:spPr>
          <a:xfrm>
            <a:off x="1342950" y="4887525"/>
            <a:ext cx="671400" cy="671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17" name="Google Shape;317;p22"/>
          <p:cNvSpPr/>
          <p:nvPr/>
        </p:nvSpPr>
        <p:spPr>
          <a:xfrm>
            <a:off x="4297625" y="4324500"/>
            <a:ext cx="396600" cy="39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18" name="Google Shape;318;p22"/>
          <p:cNvSpPr/>
          <p:nvPr/>
        </p:nvSpPr>
        <p:spPr>
          <a:xfrm>
            <a:off x="4297625" y="4951025"/>
            <a:ext cx="396600" cy="39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19" name="Google Shape;319;p22"/>
          <p:cNvSpPr/>
          <p:nvPr/>
        </p:nvSpPr>
        <p:spPr>
          <a:xfrm>
            <a:off x="4297625" y="5622425"/>
            <a:ext cx="396600" cy="396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A</a:t>
            </a:r>
            <a:endParaRPr sz="1400" b="0" i="0" u="none" strike="noStrike" cap="none">
              <a:solidFill>
                <a:srgbClr val="000000"/>
              </a:solidFill>
              <a:latin typeface="Arial"/>
              <a:ea typeface="Arial"/>
              <a:cs typeface="Arial"/>
              <a:sym typeface="Arial"/>
            </a:endParaRPr>
          </a:p>
        </p:txBody>
      </p:sp>
      <p:sp>
        <p:nvSpPr>
          <p:cNvPr id="320" name="Google Shape;320;p22"/>
          <p:cNvSpPr txBox="1"/>
          <p:nvPr/>
        </p:nvSpPr>
        <p:spPr>
          <a:xfrm>
            <a:off x="5085300" y="4314250"/>
            <a:ext cx="1065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000000"/>
                </a:solidFill>
                <a:latin typeface="Arial"/>
                <a:ea typeface="Arial"/>
                <a:cs typeface="Arial"/>
                <a:sym typeface="Arial"/>
              </a:rPr>
              <a:t>DataNode</a:t>
            </a:r>
            <a:endParaRPr sz="1400" b="1" i="0" u="none" strike="noStrike" cap="none">
              <a:solidFill>
                <a:srgbClr val="000000"/>
              </a:solidFill>
              <a:latin typeface="Arial"/>
              <a:ea typeface="Arial"/>
              <a:cs typeface="Arial"/>
              <a:sym typeface="Arial"/>
            </a:endParaRPr>
          </a:p>
        </p:txBody>
      </p:sp>
      <p:sp>
        <p:nvSpPr>
          <p:cNvPr id="321" name="Google Shape;321;p22"/>
          <p:cNvSpPr txBox="1"/>
          <p:nvPr/>
        </p:nvSpPr>
        <p:spPr>
          <a:xfrm>
            <a:off x="5085300" y="4973300"/>
            <a:ext cx="1065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000000"/>
                </a:solidFill>
                <a:latin typeface="Arial"/>
                <a:ea typeface="Arial"/>
                <a:cs typeface="Arial"/>
                <a:sym typeface="Arial"/>
              </a:rPr>
              <a:t>DataNode</a:t>
            </a:r>
            <a:endParaRPr sz="1400" b="1" i="0" u="none" strike="noStrike" cap="none">
              <a:solidFill>
                <a:srgbClr val="000000"/>
              </a:solidFill>
              <a:latin typeface="Arial"/>
              <a:ea typeface="Arial"/>
              <a:cs typeface="Arial"/>
              <a:sym typeface="Arial"/>
            </a:endParaRPr>
          </a:p>
        </p:txBody>
      </p:sp>
      <p:sp>
        <p:nvSpPr>
          <p:cNvPr id="322" name="Google Shape;322;p22"/>
          <p:cNvSpPr txBox="1"/>
          <p:nvPr/>
        </p:nvSpPr>
        <p:spPr>
          <a:xfrm>
            <a:off x="5139425" y="5622275"/>
            <a:ext cx="1065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000000"/>
                </a:solidFill>
                <a:latin typeface="Arial"/>
                <a:ea typeface="Arial"/>
                <a:cs typeface="Arial"/>
                <a:sym typeface="Arial"/>
              </a:rPr>
              <a:t>DataNode</a:t>
            </a:r>
            <a:endParaRPr sz="1400" b="1" i="0" u="none" strike="noStrike" cap="none">
              <a:solidFill>
                <a:srgbClr val="000000"/>
              </a:solidFill>
              <a:latin typeface="Arial"/>
              <a:ea typeface="Arial"/>
              <a:cs typeface="Arial"/>
              <a:sym typeface="Arial"/>
            </a:endParaRPr>
          </a:p>
        </p:txBody>
      </p:sp>
      <p:cxnSp>
        <p:nvCxnSpPr>
          <p:cNvPr id="323" name="Google Shape;323;p22"/>
          <p:cNvCxnSpPr>
            <a:endCxn id="311" idx="1"/>
          </p:cNvCxnSpPr>
          <p:nvPr/>
        </p:nvCxnSpPr>
        <p:spPr>
          <a:xfrm rot="10800000" flipH="1">
            <a:off x="1978650" y="4522800"/>
            <a:ext cx="2050200" cy="678900"/>
          </a:xfrm>
          <a:prstGeom prst="bentConnector3">
            <a:avLst>
              <a:gd name="adj1" fmla="val 50000"/>
            </a:avLst>
          </a:prstGeom>
          <a:noFill/>
          <a:ln w="28575" cap="flat" cmpd="sng">
            <a:solidFill>
              <a:srgbClr val="FFFFFF"/>
            </a:solidFill>
            <a:prstDash val="solid"/>
            <a:round/>
            <a:headEnd type="none" w="sm" len="sm"/>
            <a:tailEnd type="none" w="sm" len="sm"/>
          </a:ln>
        </p:spPr>
      </p:cxnSp>
      <p:cxnSp>
        <p:nvCxnSpPr>
          <p:cNvPr id="324" name="Google Shape;324;p22"/>
          <p:cNvCxnSpPr>
            <a:stCxn id="316" idx="3"/>
            <a:endCxn id="310" idx="1"/>
          </p:cNvCxnSpPr>
          <p:nvPr/>
        </p:nvCxnSpPr>
        <p:spPr>
          <a:xfrm rot="10800000" flipH="1">
            <a:off x="2014350" y="5171925"/>
            <a:ext cx="2014500" cy="51300"/>
          </a:xfrm>
          <a:prstGeom prst="bentConnector3">
            <a:avLst>
              <a:gd name="adj1" fmla="val 50000"/>
            </a:avLst>
          </a:prstGeom>
          <a:noFill/>
          <a:ln w="28575" cap="flat" cmpd="sng">
            <a:solidFill>
              <a:srgbClr val="FFFFFF"/>
            </a:solidFill>
            <a:prstDash val="solid"/>
            <a:round/>
            <a:headEnd type="none" w="sm" len="sm"/>
            <a:tailEnd type="none" w="sm" len="sm"/>
          </a:ln>
        </p:spPr>
      </p:cxnSp>
      <p:cxnSp>
        <p:nvCxnSpPr>
          <p:cNvPr id="325" name="Google Shape;325;p22"/>
          <p:cNvCxnSpPr>
            <a:stCxn id="316" idx="3"/>
            <a:endCxn id="309" idx="1"/>
          </p:cNvCxnSpPr>
          <p:nvPr/>
        </p:nvCxnSpPr>
        <p:spPr>
          <a:xfrm>
            <a:off x="2014350" y="5223225"/>
            <a:ext cx="2014500" cy="597600"/>
          </a:xfrm>
          <a:prstGeom prst="bentConnector3">
            <a:avLst>
              <a:gd name="adj1" fmla="val 50000"/>
            </a:avLst>
          </a:prstGeom>
          <a:noFill/>
          <a:ln w="28575" cap="flat" cmpd="sng">
            <a:solidFill>
              <a:srgbClr val="FFFFFF"/>
            </a:solidFill>
            <a:prstDash val="solid"/>
            <a:round/>
            <a:headEnd type="none" w="sm" len="sm"/>
            <a:tailEnd type="none" w="sm" len="sm"/>
          </a:ln>
        </p:spPr>
      </p:cxnSp>
      <p:sp>
        <p:nvSpPr>
          <p:cNvPr id="326" name="Google Shape;326;p22"/>
          <p:cNvSpPr txBox="1"/>
          <p:nvPr/>
        </p:nvSpPr>
        <p:spPr>
          <a:xfrm>
            <a:off x="1978650" y="4243850"/>
            <a:ext cx="1396800" cy="349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Quebra dos Arquivos</a:t>
            </a:r>
            <a:endParaRPr sz="1400" b="0" i="0" u="none" strike="noStrike" cap="none">
              <a:solidFill>
                <a:srgbClr val="FFFFFF"/>
              </a:solidFill>
              <a:latin typeface="Arial"/>
              <a:ea typeface="Arial"/>
              <a:cs typeface="Arial"/>
              <a:sym typeface="Arial"/>
            </a:endParaRPr>
          </a:p>
        </p:txBody>
      </p:sp>
      <p:sp>
        <p:nvSpPr>
          <p:cNvPr id="327" name="Google Shape;327;p22"/>
          <p:cNvSpPr txBox="1"/>
          <p:nvPr/>
        </p:nvSpPr>
        <p:spPr>
          <a:xfrm>
            <a:off x="4753800" y="3653100"/>
            <a:ext cx="1396800" cy="671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Réplicas nos DataNodes</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1"/>
        <p:cNvGrpSpPr/>
        <p:nvPr/>
      </p:nvGrpSpPr>
      <p:grpSpPr>
        <a:xfrm>
          <a:off x="0" y="0"/>
          <a:ext cx="0" cy="0"/>
          <a:chOff x="0" y="0"/>
          <a:chExt cx="0" cy="0"/>
        </a:xfrm>
      </p:grpSpPr>
      <p:sp>
        <p:nvSpPr>
          <p:cNvPr id="332" name="Google Shape;332;p2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Componentes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33" name="Google Shape;333;p2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34" name="Google Shape;334;p25"/>
          <p:cNvSpPr txBox="1"/>
          <p:nvPr/>
        </p:nvSpPr>
        <p:spPr>
          <a:xfrm>
            <a:off x="561850" y="1386500"/>
            <a:ext cx="7963500" cy="16554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sz="1800" b="1"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1"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 Gerencia o </a:t>
            </a:r>
            <a:r>
              <a:rPr lang="pt-BR" sz="1800" b="0" i="0" u="none" strike="noStrike" cap="none" dirty="0" err="1">
                <a:solidFill>
                  <a:srgbClr val="FFFFFF"/>
                </a:solidFill>
                <a:latin typeface="Montserrat"/>
                <a:ea typeface="Montserrat"/>
                <a:cs typeface="Montserrat"/>
                <a:sym typeface="Montserrat"/>
              </a:rPr>
              <a:t>namespace</a:t>
            </a:r>
            <a:r>
              <a:rPr lang="pt-BR" sz="1800" b="0" i="0" u="none" strike="noStrike" cap="none" dirty="0">
                <a:solidFill>
                  <a:srgbClr val="FFFFFF"/>
                </a:solidFill>
                <a:latin typeface="Montserrat"/>
                <a:ea typeface="Montserrat"/>
                <a:cs typeface="Montserrat"/>
                <a:sym typeface="Montserrat"/>
              </a:rPr>
              <a:t> do sistema de arquivos do </a:t>
            </a:r>
            <a:r>
              <a:rPr lang="pt-BR" sz="1800" b="0" i="0" u="none" strike="noStrike" cap="none" dirty="0" err="1">
                <a:solidFill>
                  <a:srgbClr val="FFFFFF"/>
                </a:solidFill>
                <a:latin typeface="Montserrat"/>
                <a:ea typeface="Montserrat"/>
                <a:cs typeface="Montserrat"/>
                <a:sym typeface="Montserrat"/>
              </a:rPr>
              <a:t>Hadoop</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1" i="0" u="none" strike="noStrike" cap="none" dirty="0" err="1">
                <a:solidFill>
                  <a:srgbClr val="FFFFFF"/>
                </a:solidFill>
                <a:latin typeface="Montserrat"/>
                <a:ea typeface="Montserrat"/>
                <a:cs typeface="Montserrat"/>
                <a:sym typeface="Montserrat"/>
              </a:rPr>
              <a:t>DataNode</a:t>
            </a:r>
            <a:r>
              <a:rPr lang="pt-BR" sz="1800" b="0" i="0" u="none" strike="noStrike" cap="none" dirty="0">
                <a:solidFill>
                  <a:srgbClr val="FFFFFF"/>
                </a:solidFill>
                <a:latin typeface="Montserrat"/>
                <a:ea typeface="Montserrat"/>
                <a:cs typeface="Montserrat"/>
                <a:sym typeface="Montserrat"/>
              </a:rPr>
              <a:t>. Armazena os blocos de dados em um nó</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p:txBody>
      </p:sp>
      <p:pic>
        <p:nvPicPr>
          <p:cNvPr id="335" name="Google Shape;335;p25"/>
          <p:cNvPicPr preferRelativeResize="0"/>
          <p:nvPr/>
        </p:nvPicPr>
        <p:blipFill rotWithShape="1">
          <a:blip r:embed="rId4">
            <a:alphaModFix/>
          </a:blip>
          <a:srcRect l="24533" t="20984" r="24365" b="18313"/>
          <a:stretch/>
        </p:blipFill>
        <p:spPr>
          <a:xfrm>
            <a:off x="7075625" y="5852150"/>
            <a:ext cx="477150" cy="396750"/>
          </a:xfrm>
          <a:prstGeom prst="rect">
            <a:avLst/>
          </a:prstGeom>
          <a:noFill/>
          <a:ln>
            <a:noFill/>
          </a:ln>
        </p:spPr>
      </p:pic>
      <p:sp>
        <p:nvSpPr>
          <p:cNvPr id="336" name="Google Shape;336;p25"/>
          <p:cNvSpPr/>
          <p:nvPr/>
        </p:nvSpPr>
        <p:spPr>
          <a:xfrm>
            <a:off x="841600" y="3570125"/>
            <a:ext cx="7404000" cy="2399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5"/>
          <p:cNvSpPr/>
          <p:nvPr/>
        </p:nvSpPr>
        <p:spPr>
          <a:xfrm>
            <a:off x="1396675" y="4299850"/>
            <a:ext cx="1396800" cy="10653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arquivo.dat</a:t>
            </a:r>
            <a:endParaRPr sz="1400" b="0" i="0" u="none" strike="noStrike" cap="none">
              <a:solidFill>
                <a:srgbClr val="000000"/>
              </a:solidFill>
              <a:latin typeface="Arial"/>
              <a:ea typeface="Arial"/>
              <a:cs typeface="Arial"/>
              <a:sym typeface="Arial"/>
            </a:endParaRPr>
          </a:p>
        </p:txBody>
      </p:sp>
      <p:sp>
        <p:nvSpPr>
          <p:cNvPr id="338" name="Google Shape;338;p25"/>
          <p:cNvSpPr/>
          <p:nvPr/>
        </p:nvSpPr>
        <p:spPr>
          <a:xfrm>
            <a:off x="4987025" y="3744975"/>
            <a:ext cx="868200" cy="6537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pt-BR" sz="1000" b="0" i="0" u="none" strike="noStrike" cap="none" dirty="0">
                <a:solidFill>
                  <a:schemeClr val="dk1"/>
                </a:solidFill>
                <a:latin typeface="Arial"/>
                <a:ea typeface="Arial"/>
                <a:cs typeface="Arial"/>
                <a:sym typeface="Arial"/>
              </a:rPr>
              <a:t>arquivo.dat</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39" name="Google Shape;339;p25"/>
          <p:cNvSpPr/>
          <p:nvPr/>
        </p:nvSpPr>
        <p:spPr>
          <a:xfrm>
            <a:off x="6715150" y="3744975"/>
            <a:ext cx="868200" cy="6537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pt-BR" sz="1000" b="0" i="0" u="none" strike="noStrike" cap="none" dirty="0">
                <a:solidFill>
                  <a:schemeClr val="dk1"/>
                </a:solidFill>
                <a:latin typeface="Arial"/>
                <a:ea typeface="Arial"/>
                <a:cs typeface="Arial"/>
                <a:sym typeface="Arial"/>
              </a:rPr>
              <a:t>arquivo.dat</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0" name="Google Shape;340;p25"/>
          <p:cNvSpPr/>
          <p:nvPr/>
        </p:nvSpPr>
        <p:spPr>
          <a:xfrm>
            <a:off x="4987025" y="5025650"/>
            <a:ext cx="868200" cy="6537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r>
              <a:rPr lang="pt-BR" sz="1000" b="0" i="0" u="none" strike="noStrike" cap="none" dirty="0">
                <a:solidFill>
                  <a:schemeClr val="dk1"/>
                </a:solidFill>
                <a:latin typeface="Arial"/>
                <a:ea typeface="Arial"/>
                <a:cs typeface="Arial"/>
                <a:sym typeface="Arial"/>
              </a:rPr>
              <a:t>arquivo.dat</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
        <p:nvSpPr>
          <p:cNvPr id="341" name="Google Shape;341;p25"/>
          <p:cNvSpPr/>
          <p:nvPr/>
        </p:nvSpPr>
        <p:spPr>
          <a:xfrm>
            <a:off x="6715150" y="5025650"/>
            <a:ext cx="868200" cy="6537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000"/>
              <a:buFont typeface="Arial"/>
              <a:buNone/>
            </a:pPr>
            <a:r>
              <a:rPr lang="pt-BR" sz="1000" b="0" i="0" u="none" strike="noStrike" cap="none" dirty="0">
                <a:solidFill>
                  <a:schemeClr val="dk1"/>
                </a:solidFill>
                <a:latin typeface="Arial"/>
                <a:ea typeface="Arial"/>
                <a:cs typeface="Arial"/>
                <a:sym typeface="Arial"/>
              </a:rPr>
              <a:t>arquivo.dat</a:t>
            </a:r>
            <a:endParaRPr sz="10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cxnSp>
        <p:nvCxnSpPr>
          <p:cNvPr id="342" name="Google Shape;342;p25"/>
          <p:cNvCxnSpPr>
            <a:stCxn id="336" idx="0"/>
            <a:endCxn id="336" idx="2"/>
          </p:cNvCxnSpPr>
          <p:nvPr/>
        </p:nvCxnSpPr>
        <p:spPr>
          <a:xfrm>
            <a:off x="4543600" y="3570125"/>
            <a:ext cx="0" cy="2399400"/>
          </a:xfrm>
          <a:prstGeom prst="straightConnector1">
            <a:avLst/>
          </a:prstGeom>
          <a:noFill/>
          <a:ln w="38100" cap="flat" cmpd="sng">
            <a:solidFill>
              <a:schemeClr val="dk2"/>
            </a:solidFill>
            <a:prstDash val="solid"/>
            <a:round/>
            <a:headEnd type="none" w="sm" len="sm"/>
            <a:tailEnd type="none" w="sm" len="sm"/>
          </a:ln>
        </p:spPr>
      </p:cxnSp>
      <p:sp>
        <p:nvSpPr>
          <p:cNvPr id="343" name="Google Shape;343;p25"/>
          <p:cNvSpPr txBox="1"/>
          <p:nvPr/>
        </p:nvSpPr>
        <p:spPr>
          <a:xfrm>
            <a:off x="1154950" y="3041900"/>
            <a:ext cx="30978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Logicamente</a:t>
            </a:r>
            <a:endParaRPr sz="1400" b="0" i="0" u="none" strike="noStrike" cap="none">
              <a:solidFill>
                <a:srgbClr val="FFFFFF"/>
              </a:solidFill>
              <a:latin typeface="Montserrat"/>
              <a:ea typeface="Montserrat"/>
              <a:cs typeface="Montserrat"/>
              <a:sym typeface="Montserrat"/>
            </a:endParaRPr>
          </a:p>
        </p:txBody>
      </p:sp>
      <p:sp>
        <p:nvSpPr>
          <p:cNvPr id="344" name="Google Shape;344;p25"/>
          <p:cNvSpPr txBox="1"/>
          <p:nvPr/>
        </p:nvSpPr>
        <p:spPr>
          <a:xfrm>
            <a:off x="4915400" y="3104775"/>
            <a:ext cx="30978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Fisicamente</a:t>
            </a:r>
            <a:endParaRPr sz="1400" b="0" i="0" u="none" strike="noStrike" cap="none">
              <a:solidFill>
                <a:srgbClr val="FFFFFF"/>
              </a:solidFill>
              <a:latin typeface="Montserrat"/>
              <a:ea typeface="Montserrat"/>
              <a:cs typeface="Montserrat"/>
              <a:sym typeface="Montserrat"/>
            </a:endParaRPr>
          </a:p>
        </p:txBody>
      </p:sp>
      <p:sp>
        <p:nvSpPr>
          <p:cNvPr id="345" name="Google Shape;345;p25"/>
          <p:cNvSpPr txBox="1"/>
          <p:nvPr/>
        </p:nvSpPr>
        <p:spPr>
          <a:xfrm>
            <a:off x="4915400" y="4325425"/>
            <a:ext cx="1092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1</a:t>
            </a:r>
            <a:endParaRPr sz="1400" b="0" i="0" u="none" strike="noStrike" cap="none">
              <a:solidFill>
                <a:srgbClr val="000000"/>
              </a:solidFill>
              <a:latin typeface="Arial"/>
              <a:ea typeface="Arial"/>
              <a:cs typeface="Arial"/>
              <a:sym typeface="Arial"/>
            </a:endParaRPr>
          </a:p>
        </p:txBody>
      </p:sp>
      <p:sp>
        <p:nvSpPr>
          <p:cNvPr id="346" name="Google Shape;346;p25"/>
          <p:cNvSpPr txBox="1"/>
          <p:nvPr/>
        </p:nvSpPr>
        <p:spPr>
          <a:xfrm>
            <a:off x="6701950" y="4398675"/>
            <a:ext cx="1092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2</a:t>
            </a:r>
            <a:endParaRPr sz="1400" b="0" i="0" u="none" strike="noStrike" cap="none">
              <a:solidFill>
                <a:srgbClr val="000000"/>
              </a:solidFill>
              <a:latin typeface="Arial"/>
              <a:ea typeface="Arial"/>
              <a:cs typeface="Arial"/>
              <a:sym typeface="Arial"/>
            </a:endParaRPr>
          </a:p>
        </p:txBody>
      </p:sp>
      <p:sp>
        <p:nvSpPr>
          <p:cNvPr id="347" name="Google Shape;347;p25"/>
          <p:cNvSpPr txBox="1"/>
          <p:nvPr/>
        </p:nvSpPr>
        <p:spPr>
          <a:xfrm>
            <a:off x="4987025" y="5615050"/>
            <a:ext cx="1092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3</a:t>
            </a:r>
            <a:endParaRPr sz="1400" b="0" i="0" u="none" strike="noStrike" cap="none">
              <a:solidFill>
                <a:srgbClr val="000000"/>
              </a:solidFill>
              <a:latin typeface="Arial"/>
              <a:ea typeface="Arial"/>
              <a:cs typeface="Arial"/>
              <a:sym typeface="Arial"/>
            </a:endParaRPr>
          </a:p>
        </p:txBody>
      </p:sp>
      <p:sp>
        <p:nvSpPr>
          <p:cNvPr id="348" name="Google Shape;348;p25"/>
          <p:cNvSpPr txBox="1"/>
          <p:nvPr/>
        </p:nvSpPr>
        <p:spPr>
          <a:xfrm>
            <a:off x="6701950" y="5615050"/>
            <a:ext cx="1092300" cy="396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4</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2"/>
        <p:cNvGrpSpPr/>
        <p:nvPr/>
      </p:nvGrpSpPr>
      <p:grpSpPr>
        <a:xfrm>
          <a:off x="0" y="0"/>
          <a:ext cx="0" cy="0"/>
          <a:chOff x="0" y="0"/>
          <a:chExt cx="0" cy="0"/>
        </a:xfrm>
      </p:grpSpPr>
      <p:sp>
        <p:nvSpPr>
          <p:cNvPr id="353" name="Google Shape;353;p26"/>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dirty="0" err="1">
                <a:solidFill>
                  <a:schemeClr val="lt1"/>
                </a:solidFill>
                <a:latin typeface="Montserrat SemiBold"/>
                <a:ea typeface="Montserrat SemiBold"/>
                <a:cs typeface="Montserrat SemiBold"/>
                <a:sym typeface="Montserrat SemiBold"/>
              </a:rPr>
              <a:t>NameNode</a:t>
            </a:r>
            <a:endParaRPr sz="3100" b="0" i="0" u="none" strike="noStrike" cap="none" dirty="0">
              <a:solidFill>
                <a:schemeClr val="lt1"/>
              </a:solidFill>
              <a:latin typeface="Montserrat SemiBold"/>
              <a:ea typeface="Montserrat SemiBold"/>
              <a:cs typeface="Montserrat SemiBold"/>
              <a:sym typeface="Montserrat SemiBold"/>
            </a:endParaRPr>
          </a:p>
        </p:txBody>
      </p:sp>
      <p:cxnSp>
        <p:nvCxnSpPr>
          <p:cNvPr id="354" name="Google Shape;354;p26"/>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55" name="Google Shape;355;p26"/>
          <p:cNvSpPr txBox="1"/>
          <p:nvPr/>
        </p:nvSpPr>
        <p:spPr>
          <a:xfrm>
            <a:off x="546200" y="1305925"/>
            <a:ext cx="8046900" cy="50598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endParaRPr sz="1800"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Armazena metadados.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Usa cache em RAM para acesso mais rápido ao metadado.</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Não armazena dados.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Apenas 1 ativo por cluster.</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Ponto único de falha sem HA (Alta Disponibilidade).</a:t>
            </a:r>
            <a:endParaRPr sz="1800" b="0" i="0" u="none" strike="noStrike" cap="none" dirty="0">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endParaRPr sz="1800"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800"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None/>
            </a:pPr>
            <a:r>
              <a:rPr lang="pt-BR" sz="1800" dirty="0">
                <a:solidFill>
                  <a:srgbClr val="FFFFFF"/>
                </a:solidFill>
                <a:latin typeface="Montserrat"/>
                <a:ea typeface="Montserrat"/>
                <a:cs typeface="Montserrat"/>
                <a:sym typeface="Montserrat"/>
              </a:rPr>
              <a:t>Em resumo, o </a:t>
            </a:r>
            <a:r>
              <a:rPr lang="pt-BR" sz="1800" dirty="0" err="1">
                <a:solidFill>
                  <a:srgbClr val="FFFFFF"/>
                </a:solidFill>
                <a:latin typeface="Montserrat"/>
                <a:ea typeface="Montserrat"/>
                <a:cs typeface="Montserrat"/>
                <a:sym typeface="Montserrat"/>
              </a:rPr>
              <a:t>NameNode</a:t>
            </a:r>
            <a:r>
              <a:rPr lang="pt-BR" sz="1800" dirty="0">
                <a:solidFill>
                  <a:srgbClr val="FFFFFF"/>
                </a:solidFill>
                <a:latin typeface="Montserrat"/>
                <a:ea typeface="Montserrat"/>
                <a:cs typeface="Montserrat"/>
                <a:sym typeface="Montserrat"/>
              </a:rPr>
              <a:t> faz a gestão do HDFS em um nó: mantém metadados, logs, adiciona, encontra, exclui e copia arquivos. </a:t>
            </a:r>
            <a:endParaRPr sz="1800" dirty="0">
              <a:solidFill>
                <a:srgbClr val="FFFFFF"/>
              </a:solidFill>
              <a:latin typeface="Montserrat"/>
              <a:ea typeface="Montserrat"/>
              <a:cs typeface="Montserrat"/>
              <a:sym typeface="Montserrat"/>
            </a:endParaRPr>
          </a:p>
        </p:txBody>
      </p:sp>
      <p:pic>
        <p:nvPicPr>
          <p:cNvPr id="356" name="Google Shape;356;p26"/>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
        <p:cNvGrpSpPr/>
        <p:nvPr/>
      </p:nvGrpSpPr>
      <p:grpSpPr>
        <a:xfrm>
          <a:off x="0" y="0"/>
          <a:ext cx="0" cy="0"/>
          <a:chOff x="0" y="0"/>
          <a:chExt cx="0" cy="0"/>
        </a:xfrm>
      </p:grpSpPr>
      <p:sp>
        <p:nvSpPr>
          <p:cNvPr id="61" name="Google Shape;61;p2"/>
          <p:cNvSpPr txBox="1"/>
          <p:nvPr/>
        </p:nvSpPr>
        <p:spPr>
          <a:xfrm>
            <a:off x="80575" y="592775"/>
            <a:ext cx="3357300" cy="642600"/>
          </a:xfrm>
          <a:prstGeom prst="rect">
            <a:avLst/>
          </a:prstGeom>
          <a:noFill/>
          <a:ln>
            <a:noFill/>
          </a:ln>
        </p:spPr>
        <p:txBody>
          <a:bodyPr spcFirstLastPara="1" wrap="square" lIns="91425" tIns="91425" rIns="91425" bIns="91425" anchor="t" anchorCtr="0">
            <a:noAutofit/>
          </a:bodyPr>
          <a:lstStyle/>
          <a:p>
            <a:pPr marL="0" marR="0" lvl="0" indent="0" algn="r" rtl="0">
              <a:lnSpc>
                <a:spcPct val="100000"/>
              </a:lnSpc>
              <a:spcBef>
                <a:spcPts val="0"/>
              </a:spcBef>
              <a:spcAft>
                <a:spcPts val="0"/>
              </a:spcAft>
              <a:buClr>
                <a:srgbClr val="000000"/>
              </a:buClr>
              <a:buSzPts val="3600"/>
              <a:buFont typeface="Arial"/>
              <a:buNone/>
            </a:pPr>
            <a:r>
              <a:rPr lang="pt-BR" sz="3600" b="0" i="0" u="none" strike="noStrike" cap="none">
                <a:solidFill>
                  <a:srgbClr val="293B53"/>
                </a:solidFill>
                <a:latin typeface="Montserrat SemiBold"/>
                <a:ea typeface="Montserrat SemiBold"/>
                <a:cs typeface="Montserrat SemiBold"/>
                <a:sym typeface="Montserrat SemiBold"/>
              </a:rPr>
              <a:t>Bem-Vindos!</a:t>
            </a:r>
            <a:endParaRPr sz="3600" b="0" i="0" u="none" strike="noStrike" cap="none">
              <a:solidFill>
                <a:srgbClr val="293B53"/>
              </a:solidFill>
              <a:latin typeface="Montserrat SemiBold"/>
              <a:ea typeface="Montserrat SemiBold"/>
              <a:cs typeface="Montserrat SemiBold"/>
              <a:sym typeface="Montserrat SemiBold"/>
            </a:endParaRPr>
          </a:p>
        </p:txBody>
      </p:sp>
      <p:sp>
        <p:nvSpPr>
          <p:cNvPr id="62" name="Google Shape;62;p2"/>
          <p:cNvSpPr txBox="1"/>
          <p:nvPr/>
        </p:nvSpPr>
        <p:spPr>
          <a:xfrm>
            <a:off x="4081975" y="2327400"/>
            <a:ext cx="4405500" cy="1022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lt1"/>
                </a:solidFill>
                <a:latin typeface="Montserrat"/>
                <a:ea typeface="Montserrat"/>
                <a:cs typeface="Montserrat"/>
                <a:sym typeface="Montserrat"/>
              </a:rPr>
              <a:t>- O que é </a:t>
            </a:r>
            <a:r>
              <a:rPr lang="pt-BR" sz="1800" b="0" i="0" u="none" strike="noStrike" cap="none" dirty="0" err="1">
                <a:solidFill>
                  <a:schemeClr val="lt1"/>
                </a:solidFill>
                <a:latin typeface="Montserrat"/>
                <a:ea typeface="Montserrat"/>
                <a:cs typeface="Montserrat"/>
                <a:sym typeface="Montserrat"/>
              </a:rPr>
              <a:t>Hadoop</a:t>
            </a:r>
            <a:r>
              <a:rPr lang="pt-BR" sz="1800" b="0" i="0" u="none" strike="noStrike" cap="none" dirty="0">
                <a:solidFill>
                  <a:schemeClr val="lt1"/>
                </a:solidFill>
                <a:latin typeface="Montserrat"/>
                <a:ea typeface="Montserrat"/>
                <a:cs typeface="Montserrat"/>
                <a:sym typeface="Montserrat"/>
              </a:rPr>
              <a:t>?</a:t>
            </a: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lt1"/>
                </a:solidFill>
                <a:latin typeface="Montserrat"/>
                <a:ea typeface="Montserrat"/>
                <a:cs typeface="Montserrat"/>
                <a:sym typeface="Montserrat"/>
              </a:rPr>
              <a:t>- HDFS</a:t>
            </a: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lt1"/>
                </a:solidFill>
                <a:latin typeface="Montserrat"/>
                <a:ea typeface="Montserrat"/>
                <a:cs typeface="Montserrat"/>
                <a:sym typeface="Montserrat"/>
              </a:rPr>
              <a:t>- </a:t>
            </a:r>
            <a:r>
              <a:rPr lang="pt-BR" sz="1800" b="0" i="0" u="none" strike="noStrike" cap="none" dirty="0" err="1">
                <a:solidFill>
                  <a:schemeClr val="lt1"/>
                </a:solidFill>
                <a:latin typeface="Montserrat"/>
                <a:ea typeface="Montserrat"/>
                <a:cs typeface="Montserrat"/>
                <a:sym typeface="Montserrat"/>
              </a:rPr>
              <a:t>Yarn</a:t>
            </a: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dirty="0">
                <a:solidFill>
                  <a:schemeClr val="lt1"/>
                </a:solidFill>
                <a:latin typeface="Montserrat"/>
                <a:ea typeface="Montserrat"/>
                <a:cs typeface="Montserrat"/>
                <a:sym typeface="Montserrat"/>
              </a:rPr>
              <a:t>- </a:t>
            </a:r>
            <a:r>
              <a:rPr lang="pt-BR" sz="1800" b="0" i="0" u="none" strike="noStrike" cap="none" dirty="0" err="1">
                <a:solidFill>
                  <a:schemeClr val="lt1"/>
                </a:solidFill>
                <a:latin typeface="Montserrat"/>
                <a:ea typeface="Montserrat"/>
                <a:cs typeface="Montserrat"/>
                <a:sym typeface="Montserrat"/>
              </a:rPr>
              <a:t>MapReduce</a:t>
            </a: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lt1"/>
              </a:solidFill>
              <a:latin typeface="Montserrat"/>
              <a:ea typeface="Montserrat"/>
              <a:cs typeface="Montserrat"/>
              <a:sym typeface="Montserrat"/>
            </a:endParaRPr>
          </a:p>
        </p:txBody>
      </p:sp>
      <p:pic>
        <p:nvPicPr>
          <p:cNvPr id="63" name="Google Shape;63;p2"/>
          <p:cNvPicPr preferRelativeResize="0"/>
          <p:nvPr/>
        </p:nvPicPr>
        <p:blipFill rotWithShape="1">
          <a:blip r:embed="rId4">
            <a:alphaModFix/>
          </a:blip>
          <a:srcRect t="8449" b="8306"/>
          <a:stretch/>
        </p:blipFill>
        <p:spPr>
          <a:xfrm>
            <a:off x="0" y="1951225"/>
            <a:ext cx="3567700" cy="2534701"/>
          </a:xfrm>
          <a:prstGeom prst="rect">
            <a:avLst/>
          </a:prstGeom>
          <a:noFill/>
          <a:ln>
            <a:noFill/>
          </a:ln>
        </p:spPr>
      </p:pic>
      <p:sp>
        <p:nvSpPr>
          <p:cNvPr id="64" name="Google Shape;64;p2"/>
          <p:cNvSpPr txBox="1"/>
          <p:nvPr/>
        </p:nvSpPr>
        <p:spPr>
          <a:xfrm>
            <a:off x="3679100" y="1747925"/>
            <a:ext cx="33573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pt-BR" sz="3600" b="0" i="0" u="none" strike="noStrike" cap="none">
                <a:solidFill>
                  <a:schemeClr val="lt2"/>
                </a:solidFill>
                <a:latin typeface="Montserrat SemiBold"/>
                <a:ea typeface="Montserrat SemiBold"/>
                <a:cs typeface="Montserrat SemiBold"/>
                <a:sym typeface="Montserrat SemiBold"/>
              </a:rPr>
              <a:t>Tópicos</a:t>
            </a:r>
            <a:endParaRPr sz="3600" b="0" i="0" u="none" strike="noStrike" cap="none">
              <a:solidFill>
                <a:schemeClr val="lt2"/>
              </a:solidFill>
              <a:latin typeface="Montserrat SemiBold"/>
              <a:ea typeface="Montserrat SemiBold"/>
              <a:cs typeface="Montserrat SemiBold"/>
              <a:sym typeface="Montserrat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29"/>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DataNode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62" name="Google Shape;362;p29"/>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63" name="Google Shape;363;p29"/>
          <p:cNvSpPr txBox="1"/>
          <p:nvPr/>
        </p:nvSpPr>
        <p:spPr>
          <a:xfrm>
            <a:off x="546200" y="1305925"/>
            <a:ext cx="7979100" cy="49017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Armazena os dados no HDFS.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Atende solicitações de leitura e gravação dos clientes ou </a:t>
            </a: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Responsável por criar, excluir e replicar blocos de dados.</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Reportar status para o </a:t>
            </a: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 (</a:t>
            </a:r>
            <a:r>
              <a:rPr lang="pt-BR" sz="1800" b="0" i="0" u="none" strike="noStrike" cap="none" dirty="0" err="1">
                <a:solidFill>
                  <a:srgbClr val="FFFFFF"/>
                </a:solidFill>
                <a:latin typeface="Montserrat"/>
                <a:ea typeface="Montserrat"/>
                <a:cs typeface="Montserrat"/>
                <a:sym typeface="Montserrat"/>
              </a:rPr>
              <a:t>heartbeat</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Em caso de falta de </a:t>
            </a:r>
            <a:r>
              <a:rPr lang="pt-BR" sz="1800" b="0" i="0" u="none" strike="noStrike" cap="none" dirty="0" err="1">
                <a:solidFill>
                  <a:srgbClr val="FFFFFF"/>
                </a:solidFill>
                <a:latin typeface="Montserrat"/>
                <a:ea typeface="Montserrat"/>
                <a:cs typeface="Montserrat"/>
                <a:sym typeface="Montserrat"/>
              </a:rPr>
              <a:t>report</a:t>
            </a:r>
            <a:r>
              <a:rPr lang="pt-BR" sz="1800" b="0" i="0" u="none" strike="noStrike" cap="none" dirty="0">
                <a:solidFill>
                  <a:srgbClr val="FFFFFF"/>
                </a:solidFill>
                <a:latin typeface="Montserrat"/>
                <a:ea typeface="Montserrat"/>
                <a:cs typeface="Montserrat"/>
                <a:sym typeface="Montserrat"/>
              </a:rPr>
              <a:t> o nó é desativado pelo </a:t>
            </a: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457200" marR="0" lvl="0" indent="-342900" algn="l" rtl="0">
              <a:lnSpc>
                <a:spcPct val="150000"/>
              </a:lnSpc>
              <a:spcBef>
                <a:spcPts val="0"/>
              </a:spcBef>
              <a:spcAft>
                <a:spcPts val="0"/>
              </a:spcAft>
              <a:buClr>
                <a:srgbClr val="FFFFFF"/>
              </a:buClr>
              <a:buSzPts val="1800"/>
              <a:buFont typeface="Montserrat"/>
              <a:buChar char="-"/>
            </a:pPr>
            <a:r>
              <a:rPr lang="pt-BR" sz="1800" b="0" i="0" u="none" strike="noStrike" cap="none" dirty="0">
                <a:solidFill>
                  <a:srgbClr val="FFFFFF"/>
                </a:solidFill>
                <a:latin typeface="Montserrat"/>
                <a:ea typeface="Montserrat"/>
                <a:cs typeface="Montserrat"/>
                <a:sym typeface="Montserrat"/>
              </a:rPr>
              <a:t>Totalmente dependente do </a:t>
            </a: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800"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None/>
            </a:pPr>
            <a:endParaRPr sz="1800"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None/>
            </a:pPr>
            <a:r>
              <a:rPr lang="pt-BR" sz="1800" dirty="0">
                <a:solidFill>
                  <a:srgbClr val="FFFFFF"/>
                </a:solidFill>
                <a:latin typeface="Montserrat"/>
                <a:ea typeface="Montserrat"/>
                <a:cs typeface="Montserrat"/>
                <a:sym typeface="Montserrat"/>
              </a:rPr>
              <a:t>Em resumo, o </a:t>
            </a:r>
            <a:r>
              <a:rPr lang="pt-BR" sz="1800" dirty="0" err="1">
                <a:solidFill>
                  <a:srgbClr val="FFFFFF"/>
                </a:solidFill>
                <a:latin typeface="Montserrat"/>
                <a:ea typeface="Montserrat"/>
                <a:cs typeface="Montserrat"/>
                <a:sym typeface="Montserrat"/>
              </a:rPr>
              <a:t>DataNode</a:t>
            </a:r>
            <a:r>
              <a:rPr lang="pt-BR" sz="1800" dirty="0">
                <a:solidFill>
                  <a:srgbClr val="FFFFFF"/>
                </a:solidFill>
                <a:latin typeface="Montserrat"/>
                <a:ea typeface="Montserrat"/>
                <a:cs typeface="Montserrat"/>
                <a:sym typeface="Montserrat"/>
              </a:rPr>
              <a:t> mantém dados e replica blocos.</a:t>
            </a:r>
            <a:endParaRPr sz="1800" dirty="0">
              <a:solidFill>
                <a:srgbClr val="FFFFFF"/>
              </a:solidFill>
              <a:latin typeface="Montserrat"/>
              <a:ea typeface="Montserrat"/>
              <a:cs typeface="Montserrat"/>
              <a:sym typeface="Montserrat"/>
            </a:endParaRPr>
          </a:p>
        </p:txBody>
      </p:sp>
      <p:pic>
        <p:nvPicPr>
          <p:cNvPr id="364" name="Google Shape;364;p29"/>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8"/>
        <p:cNvGrpSpPr/>
        <p:nvPr/>
      </p:nvGrpSpPr>
      <p:grpSpPr>
        <a:xfrm>
          <a:off x="0" y="0"/>
          <a:ext cx="0" cy="0"/>
          <a:chOff x="0" y="0"/>
          <a:chExt cx="0" cy="0"/>
        </a:xfrm>
      </p:grpSpPr>
      <p:sp>
        <p:nvSpPr>
          <p:cNvPr id="369" name="Google Shape;369;p30"/>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Arquitetura</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70" name="Google Shape;370;p3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371" name="Google Shape;371;p30"/>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pic>
        <p:nvPicPr>
          <p:cNvPr id="372" name="Google Shape;372;p30"/>
          <p:cNvPicPr preferRelativeResize="0"/>
          <p:nvPr/>
        </p:nvPicPr>
        <p:blipFill>
          <a:blip r:embed="rId5">
            <a:alphaModFix/>
          </a:blip>
          <a:stretch>
            <a:fillRect/>
          </a:stretch>
        </p:blipFill>
        <p:spPr>
          <a:xfrm>
            <a:off x="1462088" y="1364188"/>
            <a:ext cx="6219825" cy="4762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6"/>
        <p:cNvGrpSpPr/>
        <p:nvPr/>
      </p:nvGrpSpPr>
      <p:grpSpPr>
        <a:xfrm>
          <a:off x="0" y="0"/>
          <a:ext cx="0" cy="0"/>
          <a:chOff x="0" y="0"/>
          <a:chExt cx="0" cy="0"/>
        </a:xfrm>
      </p:grpSpPr>
      <p:sp>
        <p:nvSpPr>
          <p:cNvPr id="377" name="Google Shape;377;p1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100" b="0" i="0" u="none" strike="noStrike" cap="none">
                <a:solidFill>
                  <a:schemeClr val="lt1"/>
                </a:solidFill>
                <a:latin typeface="Montserrat SemiBold"/>
                <a:ea typeface="Montserrat SemiBold"/>
                <a:cs typeface="Montserrat SemiBold"/>
                <a:sym typeface="Montserrat SemiBold"/>
              </a:rPr>
              <a:t>Modos de Execução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78" name="Google Shape;378;p1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79" name="Google Shape;379;p15"/>
          <p:cNvSpPr txBox="1"/>
          <p:nvPr/>
        </p:nvSpPr>
        <p:spPr>
          <a:xfrm>
            <a:off x="1237600" y="1386500"/>
            <a:ext cx="7287600" cy="34149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900"/>
              <a:buFont typeface="Arial"/>
              <a:buNone/>
            </a:pPr>
            <a:r>
              <a:rPr lang="pt-BR" sz="1900" b="0" i="0" u="none" strike="noStrike" cap="none" dirty="0">
                <a:solidFill>
                  <a:srgbClr val="FFFFFF"/>
                </a:solidFill>
                <a:latin typeface="Montserrat"/>
                <a:ea typeface="Montserrat"/>
                <a:cs typeface="Montserrat"/>
                <a:sym typeface="Montserrat"/>
              </a:rPr>
              <a:t>O </a:t>
            </a:r>
            <a:r>
              <a:rPr lang="pt-BR" sz="1900" b="0" i="0" u="none" strike="noStrike" cap="none" dirty="0" err="1">
                <a:solidFill>
                  <a:srgbClr val="FFFFFF"/>
                </a:solidFill>
                <a:latin typeface="Montserrat"/>
                <a:ea typeface="Montserrat"/>
                <a:cs typeface="Montserrat"/>
                <a:sym typeface="Montserrat"/>
              </a:rPr>
              <a:t>hadoop</a:t>
            </a:r>
            <a:r>
              <a:rPr lang="pt-BR" sz="1900" b="0" i="0" u="none" strike="noStrike" cap="none" dirty="0">
                <a:solidFill>
                  <a:srgbClr val="FFFFFF"/>
                </a:solidFill>
                <a:latin typeface="Montserrat"/>
                <a:ea typeface="Montserrat"/>
                <a:cs typeface="Montserrat"/>
                <a:sym typeface="Montserrat"/>
              </a:rPr>
              <a:t> tem 3 modos de execução: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err="1">
                <a:solidFill>
                  <a:srgbClr val="FFFFFF"/>
                </a:solidFill>
                <a:latin typeface="Montserrat"/>
                <a:ea typeface="Montserrat"/>
                <a:cs typeface="Montserrat"/>
                <a:sym typeface="Montserrat"/>
              </a:rPr>
              <a:t>Standalone</a:t>
            </a:r>
            <a:r>
              <a:rPr lang="pt-BR" sz="1900" b="0" i="0" u="none" strike="noStrike" cap="none" dirty="0">
                <a:solidFill>
                  <a:srgbClr val="FFFFFF"/>
                </a:solidFill>
                <a:latin typeface="Montserrat"/>
                <a:ea typeface="Montserrat"/>
                <a:cs typeface="Montserrat"/>
                <a:sym typeface="Montserrat"/>
              </a:rPr>
              <a:t> </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err="1">
                <a:solidFill>
                  <a:srgbClr val="FFFFFF"/>
                </a:solidFill>
                <a:latin typeface="Montserrat"/>
                <a:ea typeface="Montserrat"/>
                <a:cs typeface="Montserrat"/>
                <a:sym typeface="Montserrat"/>
              </a:rPr>
              <a:t>Pseudo</a:t>
            </a:r>
            <a:r>
              <a:rPr lang="pt-BR" sz="1900" b="0" i="0" u="none" strike="noStrike" cap="none" dirty="0">
                <a:solidFill>
                  <a:srgbClr val="FFFFFF"/>
                </a:solidFill>
                <a:latin typeface="Montserrat"/>
                <a:ea typeface="Montserrat"/>
                <a:cs typeface="Montserrat"/>
                <a:sym typeface="Montserrat"/>
              </a:rPr>
              <a:t> distribuído</a:t>
            </a:r>
            <a:endParaRPr sz="1900" b="0" i="0" u="none" strike="noStrike" cap="none" dirty="0">
              <a:solidFill>
                <a:srgbClr val="FFFFFF"/>
              </a:solidFill>
              <a:latin typeface="Montserrat"/>
              <a:ea typeface="Montserrat"/>
              <a:cs typeface="Montserrat"/>
              <a:sym typeface="Montserrat"/>
            </a:endParaRPr>
          </a:p>
          <a:p>
            <a:pPr marL="457200" marR="0" lvl="0" indent="-349250" algn="l" rtl="0">
              <a:lnSpc>
                <a:spcPct val="150000"/>
              </a:lnSpc>
              <a:spcBef>
                <a:spcPts val="0"/>
              </a:spcBef>
              <a:spcAft>
                <a:spcPts val="0"/>
              </a:spcAft>
              <a:buClr>
                <a:srgbClr val="FFFFFF"/>
              </a:buClr>
              <a:buSzPts val="1900"/>
              <a:buFont typeface="Montserrat"/>
              <a:buChar char="-"/>
            </a:pPr>
            <a:r>
              <a:rPr lang="pt-BR" sz="1900" b="0" i="0" u="none" strike="noStrike" cap="none" dirty="0">
                <a:solidFill>
                  <a:srgbClr val="FFFFFF"/>
                </a:solidFill>
                <a:latin typeface="Montserrat"/>
                <a:ea typeface="Montserrat"/>
                <a:cs typeface="Montserrat"/>
                <a:sym typeface="Montserrat"/>
              </a:rPr>
              <a:t>Distribuído</a:t>
            </a:r>
            <a:endParaRPr sz="1900" b="0"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3"/>
        <p:cNvGrpSpPr/>
        <p:nvPr/>
      </p:nvGrpSpPr>
      <p:grpSpPr>
        <a:xfrm>
          <a:off x="0" y="0"/>
          <a:ext cx="0" cy="0"/>
          <a:chOff x="0" y="0"/>
          <a:chExt cx="0" cy="0"/>
        </a:xfrm>
      </p:grpSpPr>
      <p:sp>
        <p:nvSpPr>
          <p:cNvPr id="384" name="Google Shape;384;p16"/>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Standalone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85" name="Google Shape;385;p16"/>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86" name="Google Shape;386;p16"/>
          <p:cNvSpPr txBox="1"/>
          <p:nvPr/>
        </p:nvSpPr>
        <p:spPr>
          <a:xfrm>
            <a:off x="1237600" y="1386500"/>
            <a:ext cx="7287600" cy="248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Todos serviços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são executados em uma única JVM.</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usa o sistema de arquivos local e não o HDFS para armazenar seus dados </a:t>
            </a:r>
            <a:r>
              <a:rPr lang="pt-BR" sz="1800" b="0" i="0" u="none" strike="noStrike" cap="none" dirty="0" err="1">
                <a:solidFill>
                  <a:srgbClr val="FFFFFF"/>
                </a:solidFill>
                <a:latin typeface="Montserrat"/>
                <a:ea typeface="Montserrat"/>
                <a:cs typeface="Montserrat"/>
                <a:sym typeface="Montserrat"/>
              </a:rPr>
              <a:t>MapReduce</a:t>
            </a:r>
            <a:r>
              <a:rPr lang="pt-BR" sz="1800" b="0" i="0" u="none" strike="noStrike" cap="none" dirty="0">
                <a:solidFill>
                  <a:srgbClr val="FFFFFF"/>
                </a:solidFill>
                <a:latin typeface="Montserrat"/>
                <a:ea typeface="Montserrat"/>
                <a:cs typeface="Montserrat"/>
                <a:sym typeface="Montserrat"/>
              </a:rPr>
              <a:t> são executados com um único </a:t>
            </a:r>
            <a:r>
              <a:rPr lang="pt-BR" sz="1800" b="0" i="0" u="none" strike="noStrike" cap="none" dirty="0" err="1">
                <a:solidFill>
                  <a:srgbClr val="FFFFFF"/>
                </a:solidFill>
                <a:latin typeface="Montserrat"/>
                <a:ea typeface="Montserrat"/>
                <a:cs typeface="Montserrat"/>
                <a:sym typeface="Montserrat"/>
              </a:rPr>
              <a:t>map</a:t>
            </a:r>
            <a:r>
              <a:rPr lang="pt-BR" sz="1800" b="0" i="0" u="none" strike="noStrike" cap="none" dirty="0">
                <a:solidFill>
                  <a:srgbClr val="FFFFFF"/>
                </a:solidFill>
                <a:latin typeface="Montserrat"/>
                <a:ea typeface="Montserrat"/>
                <a:cs typeface="Montserrat"/>
                <a:sym typeface="Montserrat"/>
              </a:rPr>
              <a:t> e um único </a:t>
            </a:r>
            <a:r>
              <a:rPr lang="pt-BR" sz="1800" b="0" i="0" u="none" strike="noStrike" cap="none" dirty="0" err="1">
                <a:solidFill>
                  <a:srgbClr val="FFFFFF"/>
                </a:solidFill>
                <a:latin typeface="Montserrat"/>
                <a:ea typeface="Montserrat"/>
                <a:cs typeface="Montserrat"/>
                <a:sym typeface="Montserrat"/>
              </a:rPr>
              <a:t>reduce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Utilizado para que os desenvolvedores executam seu código.</a:t>
            </a:r>
            <a:endParaRPr sz="1800" b="0" i="0" u="none" strike="noStrike" cap="none" dirty="0">
              <a:solidFill>
                <a:srgbClr val="FFFFFF"/>
              </a:solidFill>
              <a:latin typeface="Montserrat"/>
              <a:ea typeface="Montserrat"/>
              <a:cs typeface="Montserrat"/>
              <a:sym typeface="Montserrat"/>
            </a:endParaRPr>
          </a:p>
        </p:txBody>
      </p:sp>
      <p:pic>
        <p:nvPicPr>
          <p:cNvPr id="387" name="Google Shape;387;p16"/>
          <p:cNvPicPr preferRelativeResize="0"/>
          <p:nvPr/>
        </p:nvPicPr>
        <p:blipFill rotWithShape="1">
          <a:blip r:embed="rId4">
            <a:alphaModFix/>
          </a:blip>
          <a:srcRect/>
          <a:stretch/>
        </p:blipFill>
        <p:spPr>
          <a:xfrm>
            <a:off x="2543850" y="4235950"/>
            <a:ext cx="1624925" cy="1976251"/>
          </a:xfrm>
          <a:prstGeom prst="rect">
            <a:avLst/>
          </a:prstGeom>
          <a:noFill/>
          <a:ln>
            <a:noFill/>
          </a:ln>
        </p:spPr>
      </p:pic>
      <p:sp>
        <p:nvSpPr>
          <p:cNvPr id="388" name="Google Shape;388;p16"/>
          <p:cNvSpPr/>
          <p:nvPr/>
        </p:nvSpPr>
        <p:spPr>
          <a:xfrm rot="-8303131">
            <a:off x="4850257" y="3975665"/>
            <a:ext cx="2097829" cy="1983724"/>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389" name="Google Shape;389;p16"/>
          <p:cNvPicPr preferRelativeResize="0"/>
          <p:nvPr/>
        </p:nvPicPr>
        <p:blipFill rotWithShape="1">
          <a:blip r:embed="rId5">
            <a:alphaModFix/>
          </a:blip>
          <a:srcRect/>
          <a:stretch/>
        </p:blipFill>
        <p:spPr>
          <a:xfrm>
            <a:off x="5228800" y="4357359"/>
            <a:ext cx="1210450" cy="1210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3"/>
        <p:cNvGrpSpPr/>
        <p:nvPr/>
      </p:nvGrpSpPr>
      <p:grpSpPr>
        <a:xfrm>
          <a:off x="0" y="0"/>
          <a:ext cx="0" cy="0"/>
          <a:chOff x="0" y="0"/>
          <a:chExt cx="0" cy="0"/>
        </a:xfrm>
      </p:grpSpPr>
      <p:sp>
        <p:nvSpPr>
          <p:cNvPr id="394" name="Google Shape;394;p17"/>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Pseudo Distribuído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395" name="Google Shape;395;p17"/>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396" name="Google Shape;396;p17"/>
          <p:cNvSpPr txBox="1"/>
          <p:nvPr/>
        </p:nvSpPr>
        <p:spPr>
          <a:xfrm>
            <a:off x="1237600" y="1386500"/>
            <a:ext cx="7287600" cy="24846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Simulação de um verdadeiro cluster </a:t>
            </a:r>
            <a:r>
              <a:rPr lang="pt-BR" sz="1800" b="0" i="0" u="none" strike="noStrike" cap="none" dirty="0" err="1">
                <a:solidFill>
                  <a:srgbClr val="FFFFFF"/>
                </a:solidFill>
                <a:latin typeface="Montserrat"/>
                <a:ea typeface="Montserrat"/>
                <a:cs typeface="Montserrat"/>
                <a:sym typeface="Montserrat"/>
              </a:rPr>
              <a:t>multinode</a:t>
            </a:r>
            <a:r>
              <a:rPr lang="pt-BR" sz="1800" b="0" i="0" u="none" strike="noStrike" cap="none" dirty="0">
                <a:solidFill>
                  <a:srgbClr val="FFFFFF"/>
                </a:solidFill>
                <a:latin typeface="Montserrat"/>
                <a:ea typeface="Montserrat"/>
                <a:cs typeface="Montserrat"/>
                <a:sym typeface="Montserrat"/>
              </a:rPr>
              <a:t>.</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Todos os </a:t>
            </a:r>
            <a:r>
              <a:rPr lang="pt-BR" sz="1800" b="0" i="0" u="none" strike="noStrike" cap="none" dirty="0" err="1">
                <a:solidFill>
                  <a:srgbClr val="FFFFFF"/>
                </a:solidFill>
                <a:latin typeface="Montserrat"/>
                <a:ea typeface="Montserrat"/>
                <a:cs typeface="Montserrat"/>
                <a:sym typeface="Montserrat"/>
              </a:rPr>
              <a:t>daemons</a:t>
            </a:r>
            <a:r>
              <a:rPr lang="pt-BR" sz="1800" b="0" i="0" u="none" strike="noStrike" cap="none" dirty="0">
                <a:solidFill>
                  <a:srgbClr val="FFFFFF"/>
                </a:solidFill>
                <a:latin typeface="Montserrat"/>
                <a:ea typeface="Montserrat"/>
                <a:cs typeface="Montserrat"/>
                <a:sym typeface="Montserrat"/>
              </a:rPr>
              <a:t> (como os processos </a:t>
            </a:r>
            <a:r>
              <a:rPr lang="pt-BR" sz="1800" b="0" i="0" u="none" strike="noStrike" cap="none" dirty="0" err="1">
                <a:solidFill>
                  <a:srgbClr val="FFFFFF"/>
                </a:solidFill>
                <a:latin typeface="Montserrat"/>
                <a:ea typeface="Montserrat"/>
                <a:cs typeface="Montserrat"/>
                <a:sym typeface="Montserrat"/>
              </a:rPr>
              <a:t>DataNode</a:t>
            </a:r>
            <a:r>
              <a:rPr lang="pt-BR" sz="1800" b="0" i="0" u="none" strike="noStrike" cap="none" dirty="0">
                <a:solidFill>
                  <a:srgbClr val="FFFFFF"/>
                </a:solidFill>
                <a:latin typeface="Montserrat"/>
                <a:ea typeface="Montserrat"/>
                <a:cs typeface="Montserrat"/>
                <a:sym typeface="Montserrat"/>
              </a:rPr>
              <a:t>, </a:t>
            </a:r>
            <a:r>
              <a:rPr lang="pt-BR" sz="1800" b="0" i="0" u="none" strike="noStrike" cap="none" dirty="0" err="1">
                <a:solidFill>
                  <a:srgbClr val="FFFFFF"/>
                </a:solidFill>
                <a:latin typeface="Montserrat"/>
                <a:ea typeface="Montserrat"/>
                <a:cs typeface="Montserrat"/>
                <a:sym typeface="Montserrat"/>
              </a:rPr>
              <a:t>NameNode</a:t>
            </a:r>
            <a:r>
              <a:rPr lang="pt-BR" sz="1800" b="0" i="0" u="none" strike="noStrike" cap="none" dirty="0">
                <a:solidFill>
                  <a:srgbClr val="FFFFFF"/>
                </a:solidFill>
                <a:latin typeface="Montserrat"/>
                <a:ea typeface="Montserrat"/>
                <a:cs typeface="Montserrat"/>
                <a:sym typeface="Montserrat"/>
              </a:rPr>
              <a:t> e </a:t>
            </a:r>
            <a:r>
              <a:rPr lang="pt-BR" sz="1800" b="0" i="0" u="none" strike="noStrike" cap="none" dirty="0" err="1">
                <a:solidFill>
                  <a:srgbClr val="FFFFFF"/>
                </a:solidFill>
                <a:latin typeface="Montserrat"/>
                <a:ea typeface="Montserrat"/>
                <a:cs typeface="Montserrat"/>
                <a:sym typeface="Montserrat"/>
              </a:rPr>
              <a:t>Resource</a:t>
            </a:r>
            <a:r>
              <a:rPr lang="pt-BR" sz="1800" b="0" i="0" u="none" strike="noStrike" cap="none" dirty="0">
                <a:solidFill>
                  <a:srgbClr val="FFFFFF"/>
                </a:solidFill>
                <a:latin typeface="Montserrat"/>
                <a:ea typeface="Montserrat"/>
                <a:cs typeface="Montserrat"/>
                <a:sym typeface="Montserrat"/>
              </a:rPr>
              <a:t> Manager) são executados em um único servidor.</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Não há como configurar replicação de dados ou alta disponibilidade</a:t>
            </a:r>
            <a:endParaRPr sz="1800" b="0" i="0" u="none" strike="noStrike" cap="none" dirty="0">
              <a:solidFill>
                <a:srgbClr val="FFFFFF"/>
              </a:solidFill>
              <a:latin typeface="Montserrat"/>
              <a:ea typeface="Montserrat"/>
              <a:cs typeface="Montserrat"/>
              <a:sym typeface="Montserrat"/>
            </a:endParaRPr>
          </a:p>
        </p:txBody>
      </p:sp>
      <p:pic>
        <p:nvPicPr>
          <p:cNvPr id="397" name="Google Shape;397;p17"/>
          <p:cNvPicPr preferRelativeResize="0"/>
          <p:nvPr/>
        </p:nvPicPr>
        <p:blipFill rotWithShape="1">
          <a:blip r:embed="rId4">
            <a:alphaModFix/>
          </a:blip>
          <a:srcRect/>
          <a:stretch/>
        </p:blipFill>
        <p:spPr>
          <a:xfrm>
            <a:off x="2543850" y="4235950"/>
            <a:ext cx="1624925" cy="1976251"/>
          </a:xfrm>
          <a:prstGeom prst="rect">
            <a:avLst/>
          </a:prstGeom>
          <a:noFill/>
          <a:ln>
            <a:noFill/>
          </a:ln>
        </p:spPr>
      </p:pic>
      <p:sp>
        <p:nvSpPr>
          <p:cNvPr id="398" name="Google Shape;398;p17"/>
          <p:cNvSpPr/>
          <p:nvPr/>
        </p:nvSpPr>
        <p:spPr>
          <a:xfrm rot="-8303131">
            <a:off x="4850257" y="3975665"/>
            <a:ext cx="2097829" cy="1983724"/>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399" name="Google Shape;399;p17"/>
          <p:cNvPicPr preferRelativeResize="0"/>
          <p:nvPr/>
        </p:nvPicPr>
        <p:blipFill rotWithShape="1">
          <a:blip r:embed="rId5">
            <a:alphaModFix/>
          </a:blip>
          <a:srcRect/>
          <a:stretch/>
        </p:blipFill>
        <p:spPr>
          <a:xfrm>
            <a:off x="5228800" y="4357356"/>
            <a:ext cx="400900" cy="400900"/>
          </a:xfrm>
          <a:prstGeom prst="rect">
            <a:avLst/>
          </a:prstGeom>
          <a:noFill/>
          <a:ln>
            <a:noFill/>
          </a:ln>
        </p:spPr>
      </p:pic>
      <p:pic>
        <p:nvPicPr>
          <p:cNvPr id="400" name="Google Shape;400;p17"/>
          <p:cNvPicPr preferRelativeResize="0"/>
          <p:nvPr/>
        </p:nvPicPr>
        <p:blipFill rotWithShape="1">
          <a:blip r:embed="rId5">
            <a:alphaModFix/>
          </a:blip>
          <a:srcRect/>
          <a:stretch/>
        </p:blipFill>
        <p:spPr>
          <a:xfrm>
            <a:off x="5762713" y="4357356"/>
            <a:ext cx="400900" cy="400900"/>
          </a:xfrm>
          <a:prstGeom prst="rect">
            <a:avLst/>
          </a:prstGeom>
          <a:noFill/>
          <a:ln>
            <a:noFill/>
          </a:ln>
        </p:spPr>
      </p:pic>
      <p:pic>
        <p:nvPicPr>
          <p:cNvPr id="401" name="Google Shape;401;p17"/>
          <p:cNvPicPr preferRelativeResize="0"/>
          <p:nvPr/>
        </p:nvPicPr>
        <p:blipFill rotWithShape="1">
          <a:blip r:embed="rId5">
            <a:alphaModFix/>
          </a:blip>
          <a:srcRect/>
          <a:stretch/>
        </p:blipFill>
        <p:spPr>
          <a:xfrm>
            <a:off x="6231500" y="4357356"/>
            <a:ext cx="400900" cy="400900"/>
          </a:xfrm>
          <a:prstGeom prst="rect">
            <a:avLst/>
          </a:prstGeom>
          <a:noFill/>
          <a:ln>
            <a:noFill/>
          </a:ln>
        </p:spPr>
      </p:pic>
      <p:pic>
        <p:nvPicPr>
          <p:cNvPr id="402" name="Google Shape;402;p17"/>
          <p:cNvPicPr preferRelativeResize="0"/>
          <p:nvPr/>
        </p:nvPicPr>
        <p:blipFill rotWithShape="1">
          <a:blip r:embed="rId5">
            <a:alphaModFix/>
          </a:blip>
          <a:srcRect/>
          <a:stretch/>
        </p:blipFill>
        <p:spPr>
          <a:xfrm>
            <a:off x="5509200" y="4816831"/>
            <a:ext cx="400900" cy="400900"/>
          </a:xfrm>
          <a:prstGeom prst="rect">
            <a:avLst/>
          </a:prstGeom>
          <a:noFill/>
          <a:ln>
            <a:noFill/>
          </a:ln>
        </p:spPr>
      </p:pic>
      <p:pic>
        <p:nvPicPr>
          <p:cNvPr id="403" name="Google Shape;403;p17"/>
          <p:cNvPicPr preferRelativeResize="0"/>
          <p:nvPr/>
        </p:nvPicPr>
        <p:blipFill rotWithShape="1">
          <a:blip r:embed="rId5">
            <a:alphaModFix/>
          </a:blip>
          <a:srcRect/>
          <a:stretch/>
        </p:blipFill>
        <p:spPr>
          <a:xfrm>
            <a:off x="6024475" y="4816831"/>
            <a:ext cx="400900" cy="400900"/>
          </a:xfrm>
          <a:prstGeom prst="rect">
            <a:avLst/>
          </a:prstGeom>
          <a:noFill/>
          <a:ln>
            <a:noFill/>
          </a:ln>
        </p:spPr>
      </p:pic>
      <p:pic>
        <p:nvPicPr>
          <p:cNvPr id="404" name="Google Shape;404;p17"/>
          <p:cNvPicPr preferRelativeResize="0"/>
          <p:nvPr/>
        </p:nvPicPr>
        <p:blipFill rotWithShape="1">
          <a:blip r:embed="rId5">
            <a:alphaModFix/>
          </a:blip>
          <a:srcRect/>
          <a:stretch/>
        </p:blipFill>
        <p:spPr>
          <a:xfrm>
            <a:off x="5762725" y="5276306"/>
            <a:ext cx="400900" cy="400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8"/>
        <p:cNvGrpSpPr/>
        <p:nvPr/>
      </p:nvGrpSpPr>
      <p:grpSpPr>
        <a:xfrm>
          <a:off x="0" y="0"/>
          <a:ext cx="0" cy="0"/>
          <a:chOff x="0" y="0"/>
          <a:chExt cx="0" cy="0"/>
        </a:xfrm>
      </p:grpSpPr>
      <p:sp>
        <p:nvSpPr>
          <p:cNvPr id="409" name="Google Shape;409;p18"/>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Distribuído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10" name="Google Shape;410;p18"/>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411" name="Google Shape;411;p18"/>
          <p:cNvSpPr txBox="1"/>
          <p:nvPr/>
        </p:nvSpPr>
        <p:spPr>
          <a:xfrm>
            <a:off x="1237600" y="1386500"/>
            <a:ext cx="7287600" cy="14703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a:solidFill>
                  <a:srgbClr val="FFFFFF"/>
                </a:solidFill>
                <a:latin typeface="Montserrat"/>
                <a:ea typeface="Montserrat"/>
                <a:cs typeface="Montserrat"/>
                <a:sym typeface="Montserrat"/>
              </a:rPr>
              <a:t>Cluster </a:t>
            </a:r>
            <a:r>
              <a:rPr lang="pt-BR" sz="1800" b="0" i="0" u="none" strike="noStrike" cap="none" dirty="0" err="1">
                <a:solidFill>
                  <a:srgbClr val="FFFFFF"/>
                </a:solidFill>
                <a:latin typeface="Montserrat"/>
                <a:ea typeface="Montserrat"/>
                <a:cs typeface="Montserrat"/>
                <a:sym typeface="Montserrat"/>
              </a:rPr>
              <a:t>Hadoop</a:t>
            </a:r>
            <a:r>
              <a:rPr lang="pt-BR" sz="1800" b="0" i="0" u="none" strike="noStrike" cap="none" dirty="0">
                <a:solidFill>
                  <a:srgbClr val="FFFFFF"/>
                </a:solidFill>
                <a:latin typeface="Montserrat"/>
                <a:ea typeface="Montserrat"/>
                <a:cs typeface="Montserrat"/>
                <a:sym typeface="Montserrat"/>
              </a:rPr>
              <a:t> utilizando múltiplos servidores.</a:t>
            </a: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endParaRPr sz="1800" b="0" i="0" u="none" strike="noStrike" cap="none" dirty="0">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800"/>
              <a:buFont typeface="Arial"/>
              <a:buNone/>
            </a:pPr>
            <a:r>
              <a:rPr lang="pt-BR" sz="1800" b="0" i="0" u="none" strike="noStrike" cap="none" dirty="0" err="1">
                <a:solidFill>
                  <a:srgbClr val="FFFFFF"/>
                </a:solidFill>
                <a:latin typeface="Montserrat"/>
                <a:ea typeface="Montserrat"/>
                <a:cs typeface="Montserrat"/>
                <a:sym typeface="Montserrat"/>
              </a:rPr>
              <a:t>Daemons</a:t>
            </a:r>
            <a:r>
              <a:rPr lang="pt-BR" sz="1800" b="0" i="0" u="none" strike="noStrike" cap="none" dirty="0">
                <a:solidFill>
                  <a:srgbClr val="FFFFFF"/>
                </a:solidFill>
                <a:latin typeface="Montserrat"/>
                <a:ea typeface="Montserrat"/>
                <a:cs typeface="Montserrat"/>
                <a:sym typeface="Montserrat"/>
              </a:rPr>
              <a:t> para cada processo e os </a:t>
            </a:r>
            <a:r>
              <a:rPr lang="pt-BR" sz="1800" b="0" i="0" u="none" strike="noStrike" cap="none" dirty="0" err="1">
                <a:solidFill>
                  <a:srgbClr val="FFFFFF"/>
                </a:solidFill>
                <a:latin typeface="Montserrat"/>
                <a:ea typeface="Montserrat"/>
                <a:cs typeface="Montserrat"/>
                <a:sym typeface="Montserrat"/>
              </a:rPr>
              <a:t>daemons</a:t>
            </a:r>
            <a:r>
              <a:rPr lang="pt-BR" sz="1800" b="0" i="0" u="none" strike="noStrike" cap="none" dirty="0">
                <a:solidFill>
                  <a:srgbClr val="FFFFFF"/>
                </a:solidFill>
                <a:latin typeface="Montserrat"/>
                <a:ea typeface="Montserrat"/>
                <a:cs typeface="Montserrat"/>
                <a:sym typeface="Montserrat"/>
              </a:rPr>
              <a:t> são executados em vários servidores.</a:t>
            </a:r>
            <a:endParaRPr sz="1800" b="0" i="0" u="none" strike="noStrike" cap="none" dirty="0">
              <a:solidFill>
                <a:srgbClr val="FFFFFF"/>
              </a:solidFill>
              <a:latin typeface="Montserrat"/>
              <a:ea typeface="Montserrat"/>
              <a:cs typeface="Montserrat"/>
              <a:sym typeface="Montserrat"/>
            </a:endParaRPr>
          </a:p>
        </p:txBody>
      </p:sp>
      <p:pic>
        <p:nvPicPr>
          <p:cNvPr id="412" name="Google Shape;412;p18"/>
          <p:cNvPicPr preferRelativeResize="0"/>
          <p:nvPr/>
        </p:nvPicPr>
        <p:blipFill rotWithShape="1">
          <a:blip r:embed="rId4">
            <a:alphaModFix/>
          </a:blip>
          <a:srcRect/>
          <a:stretch/>
        </p:blipFill>
        <p:spPr>
          <a:xfrm>
            <a:off x="1594700" y="4319700"/>
            <a:ext cx="1624925" cy="1976251"/>
          </a:xfrm>
          <a:prstGeom prst="rect">
            <a:avLst/>
          </a:prstGeom>
          <a:noFill/>
          <a:ln>
            <a:noFill/>
          </a:ln>
        </p:spPr>
      </p:pic>
      <p:sp>
        <p:nvSpPr>
          <p:cNvPr id="413" name="Google Shape;413;p18"/>
          <p:cNvSpPr/>
          <p:nvPr/>
        </p:nvSpPr>
        <p:spPr>
          <a:xfrm rot="7855902">
            <a:off x="4207980" y="3029007"/>
            <a:ext cx="1100344" cy="1057390"/>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414" name="Google Shape;414;p18"/>
          <p:cNvPicPr preferRelativeResize="0"/>
          <p:nvPr/>
        </p:nvPicPr>
        <p:blipFill rotWithShape="1">
          <a:blip r:embed="rId5">
            <a:alphaModFix/>
          </a:blip>
          <a:srcRect/>
          <a:stretch/>
        </p:blipFill>
        <p:spPr>
          <a:xfrm>
            <a:off x="4557700" y="3357256"/>
            <a:ext cx="400900" cy="400900"/>
          </a:xfrm>
          <a:prstGeom prst="rect">
            <a:avLst/>
          </a:prstGeom>
          <a:noFill/>
          <a:ln>
            <a:noFill/>
          </a:ln>
        </p:spPr>
      </p:pic>
      <p:pic>
        <p:nvPicPr>
          <p:cNvPr id="415" name="Google Shape;415;p18"/>
          <p:cNvPicPr preferRelativeResize="0"/>
          <p:nvPr/>
        </p:nvPicPr>
        <p:blipFill rotWithShape="1">
          <a:blip r:embed="rId4">
            <a:alphaModFix/>
          </a:blip>
          <a:srcRect/>
          <a:stretch/>
        </p:blipFill>
        <p:spPr>
          <a:xfrm>
            <a:off x="6462950" y="4319700"/>
            <a:ext cx="1624925" cy="1976251"/>
          </a:xfrm>
          <a:prstGeom prst="rect">
            <a:avLst/>
          </a:prstGeom>
          <a:noFill/>
          <a:ln>
            <a:noFill/>
          </a:ln>
        </p:spPr>
      </p:pic>
      <p:pic>
        <p:nvPicPr>
          <p:cNvPr id="416" name="Google Shape;416;p18"/>
          <p:cNvPicPr preferRelativeResize="0"/>
          <p:nvPr/>
        </p:nvPicPr>
        <p:blipFill rotWithShape="1">
          <a:blip r:embed="rId4">
            <a:alphaModFix/>
          </a:blip>
          <a:srcRect/>
          <a:stretch/>
        </p:blipFill>
        <p:spPr>
          <a:xfrm>
            <a:off x="3893138" y="4382550"/>
            <a:ext cx="1624925" cy="1976251"/>
          </a:xfrm>
          <a:prstGeom prst="rect">
            <a:avLst/>
          </a:prstGeom>
          <a:noFill/>
          <a:ln>
            <a:noFill/>
          </a:ln>
        </p:spPr>
      </p:pic>
      <p:sp>
        <p:nvSpPr>
          <p:cNvPr id="417" name="Google Shape;417;p18"/>
          <p:cNvSpPr/>
          <p:nvPr/>
        </p:nvSpPr>
        <p:spPr>
          <a:xfrm rot="7855902">
            <a:off x="1909555" y="3029007"/>
            <a:ext cx="1100344" cy="1057390"/>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418" name="Google Shape;418;p18"/>
          <p:cNvPicPr preferRelativeResize="0"/>
          <p:nvPr/>
        </p:nvPicPr>
        <p:blipFill rotWithShape="1">
          <a:blip r:embed="rId5">
            <a:alphaModFix/>
          </a:blip>
          <a:srcRect/>
          <a:stretch/>
        </p:blipFill>
        <p:spPr>
          <a:xfrm>
            <a:off x="2259275" y="3357256"/>
            <a:ext cx="400900" cy="400900"/>
          </a:xfrm>
          <a:prstGeom prst="rect">
            <a:avLst/>
          </a:prstGeom>
          <a:noFill/>
          <a:ln>
            <a:noFill/>
          </a:ln>
        </p:spPr>
      </p:pic>
      <p:sp>
        <p:nvSpPr>
          <p:cNvPr id="419" name="Google Shape;419;p18"/>
          <p:cNvSpPr/>
          <p:nvPr/>
        </p:nvSpPr>
        <p:spPr>
          <a:xfrm rot="7855902">
            <a:off x="6829780" y="3029007"/>
            <a:ext cx="1100344" cy="1057390"/>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420" name="Google Shape;420;p18"/>
          <p:cNvPicPr preferRelativeResize="0"/>
          <p:nvPr/>
        </p:nvPicPr>
        <p:blipFill rotWithShape="1">
          <a:blip r:embed="rId5">
            <a:alphaModFix/>
          </a:blip>
          <a:srcRect/>
          <a:stretch/>
        </p:blipFill>
        <p:spPr>
          <a:xfrm>
            <a:off x="7179500" y="3357256"/>
            <a:ext cx="400900" cy="400900"/>
          </a:xfrm>
          <a:prstGeom prst="rect">
            <a:avLst/>
          </a:prstGeom>
          <a:noFill/>
          <a:ln>
            <a:noFill/>
          </a:ln>
        </p:spPr>
      </p:pic>
      <p:pic>
        <p:nvPicPr>
          <p:cNvPr id="421" name="Google Shape;421;p18"/>
          <p:cNvPicPr preferRelativeResize="0"/>
          <p:nvPr/>
        </p:nvPicPr>
        <p:blipFill rotWithShape="1">
          <a:blip r:embed="rId4">
            <a:alphaModFix/>
          </a:blip>
          <a:srcRect/>
          <a:stretch/>
        </p:blipFill>
        <p:spPr>
          <a:xfrm>
            <a:off x="5154425" y="4319700"/>
            <a:ext cx="1624925" cy="1976251"/>
          </a:xfrm>
          <a:prstGeom prst="rect">
            <a:avLst/>
          </a:prstGeom>
          <a:noFill/>
          <a:ln>
            <a:noFill/>
          </a:ln>
        </p:spPr>
      </p:pic>
      <p:sp>
        <p:nvSpPr>
          <p:cNvPr id="422" name="Google Shape;422;p18"/>
          <p:cNvSpPr/>
          <p:nvPr/>
        </p:nvSpPr>
        <p:spPr>
          <a:xfrm rot="7855902">
            <a:off x="5521255" y="3029007"/>
            <a:ext cx="1100344" cy="1057390"/>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423" name="Google Shape;423;p18"/>
          <p:cNvPicPr preferRelativeResize="0"/>
          <p:nvPr/>
        </p:nvPicPr>
        <p:blipFill rotWithShape="1">
          <a:blip r:embed="rId5">
            <a:alphaModFix/>
          </a:blip>
          <a:srcRect/>
          <a:stretch/>
        </p:blipFill>
        <p:spPr>
          <a:xfrm>
            <a:off x="5870975" y="3357256"/>
            <a:ext cx="400900" cy="400900"/>
          </a:xfrm>
          <a:prstGeom prst="rect">
            <a:avLst/>
          </a:prstGeom>
          <a:noFill/>
          <a:ln>
            <a:noFill/>
          </a:ln>
        </p:spPr>
      </p:pic>
      <p:pic>
        <p:nvPicPr>
          <p:cNvPr id="424" name="Google Shape;424;p18"/>
          <p:cNvPicPr preferRelativeResize="0"/>
          <p:nvPr/>
        </p:nvPicPr>
        <p:blipFill rotWithShape="1">
          <a:blip r:embed="rId4">
            <a:alphaModFix/>
          </a:blip>
          <a:srcRect/>
          <a:stretch/>
        </p:blipFill>
        <p:spPr>
          <a:xfrm>
            <a:off x="2831600" y="4319700"/>
            <a:ext cx="1624925" cy="1976251"/>
          </a:xfrm>
          <a:prstGeom prst="rect">
            <a:avLst/>
          </a:prstGeom>
          <a:noFill/>
          <a:ln>
            <a:noFill/>
          </a:ln>
        </p:spPr>
      </p:pic>
      <p:sp>
        <p:nvSpPr>
          <p:cNvPr id="425" name="Google Shape;425;p18"/>
          <p:cNvSpPr/>
          <p:nvPr/>
        </p:nvSpPr>
        <p:spPr>
          <a:xfrm rot="7855902">
            <a:off x="3198430" y="3029007"/>
            <a:ext cx="1100344" cy="1057390"/>
          </a:xfrm>
          <a:prstGeom prst="teardrop">
            <a:avLst>
              <a:gd name="adj" fmla="val 100000"/>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highlight>
                <a:srgbClr val="FFFFFF"/>
              </a:highlight>
              <a:latin typeface="Arial"/>
              <a:ea typeface="Arial"/>
              <a:cs typeface="Arial"/>
              <a:sym typeface="Arial"/>
            </a:endParaRPr>
          </a:p>
        </p:txBody>
      </p:sp>
      <p:pic>
        <p:nvPicPr>
          <p:cNvPr id="426" name="Google Shape;426;p18"/>
          <p:cNvPicPr preferRelativeResize="0"/>
          <p:nvPr/>
        </p:nvPicPr>
        <p:blipFill rotWithShape="1">
          <a:blip r:embed="rId5">
            <a:alphaModFix/>
          </a:blip>
          <a:srcRect/>
          <a:stretch/>
        </p:blipFill>
        <p:spPr>
          <a:xfrm>
            <a:off x="3548150" y="3357256"/>
            <a:ext cx="400900" cy="400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0"/>
        <p:cNvGrpSpPr/>
        <p:nvPr/>
      </p:nvGrpSpPr>
      <p:grpSpPr>
        <a:xfrm>
          <a:off x="0" y="0"/>
          <a:ext cx="0" cy="0"/>
          <a:chOff x="0" y="0"/>
          <a:chExt cx="0" cy="0"/>
        </a:xfrm>
      </p:grpSpPr>
      <p:sp>
        <p:nvSpPr>
          <p:cNvPr id="431" name="Google Shape;431;p31"/>
          <p:cNvSpPr txBox="1"/>
          <p:nvPr/>
        </p:nvSpPr>
        <p:spPr>
          <a:xfrm>
            <a:off x="1077900" y="291210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Prática</a:t>
            </a:r>
            <a:endParaRPr sz="3600" b="0" i="0" u="none" strike="noStrike" cap="non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35"/>
        <p:cNvGrpSpPr/>
        <p:nvPr/>
      </p:nvGrpSpPr>
      <p:grpSpPr>
        <a:xfrm>
          <a:off x="0" y="0"/>
          <a:ext cx="0" cy="0"/>
          <a:chOff x="0" y="0"/>
          <a:chExt cx="0" cy="0"/>
        </a:xfrm>
      </p:grpSpPr>
      <p:sp>
        <p:nvSpPr>
          <p:cNvPr id="436" name="Google Shape;436;p3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Hadoop na prática</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37" name="Google Shape;437;p3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38" name="Google Shape;438;p3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pic>
        <p:nvPicPr>
          <p:cNvPr id="439" name="Google Shape;439;p32"/>
          <p:cNvPicPr preferRelativeResize="0"/>
          <p:nvPr/>
        </p:nvPicPr>
        <p:blipFill rotWithShape="1">
          <a:blip r:embed="rId5">
            <a:alphaModFix/>
          </a:blip>
          <a:srcRect l="6887" t="24135" r="67893" b="6025"/>
          <a:stretch/>
        </p:blipFill>
        <p:spPr>
          <a:xfrm>
            <a:off x="2229375" y="1477736"/>
            <a:ext cx="5013601" cy="36043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3"/>
        <p:cNvGrpSpPr/>
        <p:nvPr/>
      </p:nvGrpSpPr>
      <p:grpSpPr>
        <a:xfrm>
          <a:off x="0" y="0"/>
          <a:ext cx="0" cy="0"/>
          <a:chOff x="0" y="0"/>
          <a:chExt cx="0" cy="0"/>
        </a:xfrm>
      </p:grpSpPr>
      <p:sp>
        <p:nvSpPr>
          <p:cNvPr id="444" name="Google Shape;444;p33"/>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Verificando Daemons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45" name="Google Shape;445;p33"/>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46" name="Google Shape;446;p33"/>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47" name="Google Shape;447;p33"/>
          <p:cNvSpPr txBox="1"/>
          <p:nvPr/>
        </p:nvSpPr>
        <p:spPr>
          <a:xfrm>
            <a:off x="1190750" y="1289225"/>
            <a:ext cx="7195200" cy="85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400" b="0" i="0" u="none" strike="noStrike" cap="none" dirty="0" err="1">
                <a:solidFill>
                  <a:srgbClr val="FFFFFF"/>
                </a:solidFill>
                <a:latin typeface="Montserrat"/>
                <a:ea typeface="Montserrat"/>
                <a:cs typeface="Montserrat"/>
                <a:sym typeface="Montserrat"/>
              </a:rPr>
              <a:t>jps</a:t>
            </a:r>
            <a:r>
              <a:rPr lang="pt-BR" sz="1400" b="0" i="0" u="none" strike="noStrike" cap="none" dirty="0">
                <a:solidFill>
                  <a:srgbClr val="FFFFFF"/>
                </a:solidFill>
                <a:latin typeface="Montserrat"/>
                <a:ea typeface="Montserrat"/>
                <a:cs typeface="Montserrat"/>
                <a:sym typeface="Montserrat"/>
              </a:rPr>
              <a:t> - Java Virtual </a:t>
            </a:r>
            <a:r>
              <a:rPr lang="pt-BR" sz="1400" b="0" i="0" u="none" strike="noStrike" cap="none" dirty="0" err="1">
                <a:solidFill>
                  <a:srgbClr val="FFFFFF"/>
                </a:solidFill>
                <a:latin typeface="Montserrat"/>
                <a:ea typeface="Montserrat"/>
                <a:cs typeface="Montserrat"/>
                <a:sym typeface="Montserrat"/>
              </a:rPr>
              <a:t>Machine</a:t>
            </a:r>
            <a:r>
              <a:rPr lang="pt-BR" sz="1400" b="0" i="0" u="none" strike="noStrike" cap="none" dirty="0">
                <a:solidFill>
                  <a:srgbClr val="FFFFFF"/>
                </a:solidFill>
                <a:latin typeface="Montserrat"/>
                <a:ea typeface="Montserrat"/>
                <a:cs typeface="Montserrat"/>
                <a:sym typeface="Montserrat"/>
              </a:rPr>
              <a:t> </a:t>
            </a:r>
            <a:r>
              <a:rPr lang="pt-BR" sz="1400" b="0" i="0" u="none" strike="noStrike" cap="none" dirty="0" err="1">
                <a:solidFill>
                  <a:srgbClr val="FFFFFF"/>
                </a:solidFill>
                <a:latin typeface="Montserrat"/>
                <a:ea typeface="Montserrat"/>
                <a:cs typeface="Montserrat"/>
                <a:sym typeface="Montserrat"/>
              </a:rPr>
              <a:t>Process</a:t>
            </a:r>
            <a:r>
              <a:rPr lang="pt-BR" sz="1400" b="0" i="0" u="none" strike="noStrike" cap="none" dirty="0">
                <a:solidFill>
                  <a:srgbClr val="FFFFFF"/>
                </a:solidFill>
                <a:latin typeface="Montserrat"/>
                <a:ea typeface="Montserrat"/>
                <a:cs typeface="Montserrat"/>
                <a:sym typeface="Montserrat"/>
              </a:rPr>
              <a:t> Status Tool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1" i="0" u="none" strike="noStrike" cap="none" dirty="0" err="1">
                <a:solidFill>
                  <a:srgbClr val="FFFFFF"/>
                </a:solidFill>
                <a:latin typeface="Montserrat"/>
                <a:ea typeface="Montserrat"/>
                <a:cs typeface="Montserrat"/>
                <a:sym typeface="Montserrat"/>
              </a:rPr>
              <a:t>sudo</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jps</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pic>
        <p:nvPicPr>
          <p:cNvPr id="448" name="Google Shape;448;p33"/>
          <p:cNvPicPr preferRelativeResize="0"/>
          <p:nvPr/>
        </p:nvPicPr>
        <p:blipFill rotWithShape="1">
          <a:blip r:embed="rId5">
            <a:alphaModFix/>
          </a:blip>
          <a:srcRect l="6985" t="24957" r="68096" b="4816"/>
          <a:stretch/>
        </p:blipFill>
        <p:spPr>
          <a:xfrm>
            <a:off x="1850763" y="2095012"/>
            <a:ext cx="5714176" cy="41810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52"/>
        <p:cNvGrpSpPr/>
        <p:nvPr/>
      </p:nvGrpSpPr>
      <p:grpSpPr>
        <a:xfrm>
          <a:off x="0" y="0"/>
          <a:ext cx="0" cy="0"/>
          <a:chOff x="0" y="0"/>
          <a:chExt cx="0" cy="0"/>
        </a:xfrm>
      </p:grpSpPr>
      <p:sp>
        <p:nvSpPr>
          <p:cNvPr id="453" name="Google Shape;453;p3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54" name="Google Shape;454;p3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55" name="Google Shape;455;p3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56" name="Google Shape;456;p34"/>
          <p:cNvSpPr txBox="1"/>
          <p:nvPr/>
        </p:nvSpPr>
        <p:spPr>
          <a:xfrm>
            <a:off x="1190750" y="1289225"/>
            <a:ext cx="7195200" cy="31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57" name="Google Shape;457;p34"/>
          <p:cNvPicPr preferRelativeResize="0"/>
          <p:nvPr/>
        </p:nvPicPr>
        <p:blipFill rotWithShape="1">
          <a:blip r:embed="rId5">
            <a:alphaModFix/>
          </a:blip>
          <a:srcRect l="6885" t="25418" r="68399" b="5132"/>
          <a:stretch/>
        </p:blipFill>
        <p:spPr>
          <a:xfrm>
            <a:off x="1837600" y="1766375"/>
            <a:ext cx="5901501" cy="4305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
        <p:cNvGrpSpPr/>
        <p:nvPr/>
      </p:nvGrpSpPr>
      <p:grpSpPr>
        <a:xfrm>
          <a:off x="0" y="0"/>
          <a:ext cx="0" cy="0"/>
          <a:chOff x="0" y="0"/>
          <a:chExt cx="0" cy="0"/>
        </a:xfrm>
      </p:grpSpPr>
      <p:sp>
        <p:nvSpPr>
          <p:cNvPr id="69" name="Google Shape;69;p3"/>
          <p:cNvSpPr txBox="1"/>
          <p:nvPr/>
        </p:nvSpPr>
        <p:spPr>
          <a:xfrm>
            <a:off x="590900" y="2327400"/>
            <a:ext cx="29097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800" b="1" i="0" u="none" strike="noStrike" cap="none">
                <a:solidFill>
                  <a:srgbClr val="293B53"/>
                </a:solidFill>
                <a:latin typeface="Montserrat"/>
                <a:ea typeface="Montserrat"/>
                <a:cs typeface="Montserrat"/>
                <a:sym typeface="Montserrat"/>
              </a:rPr>
              <a:t>O que é </a:t>
            </a:r>
            <a:endParaRPr sz="2800" b="1" i="0" u="none" strike="noStrike" cap="none">
              <a:solidFill>
                <a:srgbClr val="293B5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2800" b="1" i="0" u="none" strike="noStrike" cap="none">
                <a:solidFill>
                  <a:srgbClr val="293B53"/>
                </a:solidFill>
                <a:latin typeface="Montserrat"/>
                <a:ea typeface="Montserrat"/>
                <a:cs typeface="Montserrat"/>
                <a:sym typeface="Montserrat"/>
              </a:rPr>
              <a:t>       Hadoop?</a:t>
            </a:r>
            <a:endParaRPr sz="4600" b="1" i="0" u="none" strike="noStrike" cap="none">
              <a:solidFill>
                <a:srgbClr val="293B53"/>
              </a:solidFill>
              <a:latin typeface="Montserrat"/>
              <a:ea typeface="Montserrat"/>
              <a:cs typeface="Montserrat"/>
              <a:sym typeface="Montserrat"/>
            </a:endParaRPr>
          </a:p>
        </p:txBody>
      </p:sp>
      <p:sp>
        <p:nvSpPr>
          <p:cNvPr id="70" name="Google Shape;70;p3"/>
          <p:cNvSpPr txBox="1"/>
          <p:nvPr/>
        </p:nvSpPr>
        <p:spPr>
          <a:xfrm>
            <a:off x="4081975" y="2327400"/>
            <a:ext cx="4405500" cy="15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lt1"/>
                </a:solidFill>
                <a:latin typeface="Montserrat"/>
                <a:ea typeface="Montserrat"/>
                <a:cs typeface="Montserrat"/>
                <a:sym typeface="Montserrat"/>
              </a:rPr>
              <a:t>- O que é Hadoop?</a:t>
            </a: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HDFS</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Yarn</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MapReduce</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1" name="Google Shape;71;p3"/>
          <p:cNvSpPr txBox="1"/>
          <p:nvPr/>
        </p:nvSpPr>
        <p:spPr>
          <a:xfrm>
            <a:off x="3679100" y="1747925"/>
            <a:ext cx="33573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pt-BR" sz="3600" b="0" i="0" u="none" strike="noStrike" cap="none">
                <a:solidFill>
                  <a:schemeClr val="lt2"/>
                </a:solidFill>
                <a:latin typeface="Montserrat SemiBold"/>
                <a:ea typeface="Montserrat SemiBold"/>
                <a:cs typeface="Montserrat SemiBold"/>
                <a:sym typeface="Montserrat SemiBold"/>
              </a:rPr>
              <a:t>Tópicos</a:t>
            </a:r>
            <a:endParaRPr sz="3600" b="0" i="0" u="none" strike="noStrike" cap="none">
              <a:solidFill>
                <a:schemeClr val="lt2"/>
              </a:solidFill>
              <a:latin typeface="Montserrat SemiBold"/>
              <a:ea typeface="Montserrat SemiBold"/>
              <a:cs typeface="Montserrat SemiBold"/>
              <a:sym typeface="Montserrat SemiBold"/>
            </a:endParaRPr>
          </a:p>
        </p:txBody>
      </p:sp>
      <p:cxnSp>
        <p:nvCxnSpPr>
          <p:cNvPr id="72" name="Google Shape;72;p3"/>
          <p:cNvCxnSpPr/>
          <p:nvPr/>
        </p:nvCxnSpPr>
        <p:spPr>
          <a:xfrm>
            <a:off x="313450" y="3077050"/>
            <a:ext cx="1020600" cy="2700"/>
          </a:xfrm>
          <a:prstGeom prst="straightConnector1">
            <a:avLst/>
          </a:prstGeom>
          <a:noFill/>
          <a:ln w="28575" cap="flat" cmpd="sng">
            <a:solidFill>
              <a:srgbClr val="293B53"/>
            </a:solidFill>
            <a:prstDash val="solid"/>
            <a:round/>
            <a:headEnd type="none" w="sm" len="sm"/>
            <a:tailEnd type="none" w="sm" len="sm"/>
          </a:ln>
        </p:spPr>
      </p:cxnSp>
      <p:cxnSp>
        <p:nvCxnSpPr>
          <p:cNvPr id="73" name="Google Shape;73;p3"/>
          <p:cNvCxnSpPr/>
          <p:nvPr/>
        </p:nvCxnSpPr>
        <p:spPr>
          <a:xfrm>
            <a:off x="2229600" y="2647350"/>
            <a:ext cx="1020600" cy="2700"/>
          </a:xfrm>
          <a:prstGeom prst="straightConnector1">
            <a:avLst/>
          </a:prstGeom>
          <a:noFill/>
          <a:ln w="28575" cap="flat" cmpd="sng">
            <a:solidFill>
              <a:srgbClr val="293B53"/>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1"/>
        <p:cNvGrpSpPr/>
        <p:nvPr/>
      </p:nvGrpSpPr>
      <p:grpSpPr>
        <a:xfrm>
          <a:off x="0" y="0"/>
          <a:ext cx="0" cy="0"/>
          <a:chOff x="0" y="0"/>
          <a:chExt cx="0" cy="0"/>
        </a:xfrm>
      </p:grpSpPr>
      <p:sp>
        <p:nvSpPr>
          <p:cNvPr id="462" name="Google Shape;462;p3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hadoop 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63" name="Google Shape;463;p3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64" name="Google Shape;464;p35"/>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65" name="Google Shape;465;p35"/>
          <p:cNvSpPr txBox="1"/>
          <p:nvPr/>
        </p:nvSpPr>
        <p:spPr>
          <a:xfrm>
            <a:off x="974400" y="1228900"/>
            <a:ext cx="7772700" cy="3079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O </a:t>
            </a:r>
            <a:r>
              <a:rPr lang="pt-BR" sz="1400" b="0" i="0" u="none" strike="noStrike" cap="none" dirty="0" err="1">
                <a:solidFill>
                  <a:srgbClr val="FFFFFF"/>
                </a:solidFill>
                <a:latin typeface="Montserrat"/>
                <a:ea typeface="Montserrat"/>
                <a:cs typeface="Montserrat"/>
                <a:sym typeface="Montserrat"/>
              </a:rPr>
              <a:t>shell</a:t>
            </a:r>
            <a:r>
              <a:rPr lang="pt-BR" sz="1400" b="0" i="0" u="none" strike="noStrike" cap="none" dirty="0">
                <a:solidFill>
                  <a:srgbClr val="FFFFFF"/>
                </a:solidFill>
                <a:latin typeface="Montserrat"/>
                <a:ea typeface="Montserrat"/>
                <a:cs typeface="Montserrat"/>
                <a:sym typeface="Montserrat"/>
              </a:rPr>
              <a:t> do Sistema de arquivos (FS) inclui vários comandos tipo </a:t>
            </a:r>
            <a:r>
              <a:rPr lang="pt-BR" sz="1400" b="0" i="0" u="none" strike="noStrike" cap="none" dirty="0" err="1">
                <a:solidFill>
                  <a:srgbClr val="FFFFFF"/>
                </a:solidFill>
                <a:latin typeface="Montserrat"/>
                <a:ea typeface="Montserrat"/>
                <a:cs typeface="Montserrat"/>
                <a:sym typeface="Montserrat"/>
              </a:rPr>
              <a:t>shell</a:t>
            </a:r>
            <a:r>
              <a:rPr lang="pt-BR" sz="1400" b="0" i="0" u="none" strike="noStrike" cap="none" dirty="0">
                <a:solidFill>
                  <a:srgbClr val="FFFFFF"/>
                </a:solidFill>
                <a:latin typeface="Montserrat"/>
                <a:ea typeface="Montserrat"/>
                <a:cs typeface="Montserrat"/>
                <a:sym typeface="Montserrat"/>
              </a:rPr>
              <a:t> que interagem diretamente com o </a:t>
            </a:r>
            <a:r>
              <a:rPr lang="pt-BR" sz="1400" b="0" i="0" u="none" strike="noStrike" cap="none" dirty="0" err="1">
                <a:solidFill>
                  <a:srgbClr val="FFFFFF"/>
                </a:solidFill>
                <a:latin typeface="Montserrat"/>
                <a:ea typeface="Montserrat"/>
                <a:cs typeface="Montserrat"/>
                <a:sym typeface="Montserrat"/>
              </a:rPr>
              <a:t>Hadoop</a:t>
            </a:r>
            <a:r>
              <a:rPr lang="pt-BR" sz="1400" b="0" i="0" u="none" strike="noStrike" cap="none" dirty="0">
                <a:solidFill>
                  <a:srgbClr val="FFFFFF"/>
                </a:solidFill>
                <a:latin typeface="Montserrat"/>
                <a:ea typeface="Montserrat"/>
                <a:cs typeface="Montserrat"/>
                <a:sym typeface="Montserrat"/>
              </a:rPr>
              <a:t> </a:t>
            </a:r>
            <a:r>
              <a:rPr lang="pt-BR" sz="1400" b="0" i="0" u="none" strike="noStrike" cap="none" dirty="0" err="1">
                <a:solidFill>
                  <a:srgbClr val="FFFFFF"/>
                </a:solidFill>
                <a:latin typeface="Montserrat"/>
                <a:ea typeface="Montserrat"/>
                <a:cs typeface="Montserrat"/>
                <a:sym typeface="Montserrat"/>
              </a:rPr>
              <a:t>Distributed</a:t>
            </a:r>
            <a:r>
              <a:rPr lang="pt-BR" sz="1400" b="0" i="0" u="none" strike="noStrike" cap="none" dirty="0">
                <a:solidFill>
                  <a:srgbClr val="FFFFFF"/>
                </a:solidFill>
                <a:latin typeface="Montserrat"/>
                <a:ea typeface="Montserrat"/>
                <a:cs typeface="Montserrat"/>
                <a:sym typeface="Montserrat"/>
              </a:rPr>
              <a:t> File System (HDFS). Fornece vários comandos de </a:t>
            </a:r>
            <a:r>
              <a:rPr lang="pt-BR" sz="1400" b="0" i="0" u="none" strike="noStrike" cap="none" dirty="0" err="1">
                <a:solidFill>
                  <a:srgbClr val="FFFFFF"/>
                </a:solidFill>
                <a:latin typeface="Montserrat"/>
                <a:ea typeface="Montserrat"/>
                <a:cs typeface="Montserrat"/>
                <a:sym typeface="Montserrat"/>
              </a:rPr>
              <a:t>shell</a:t>
            </a:r>
            <a:r>
              <a:rPr lang="pt-BR" sz="1400" b="0" i="0" u="none" strike="noStrike" cap="none" dirty="0">
                <a:solidFill>
                  <a:srgbClr val="FFFFFF"/>
                </a:solidFill>
                <a:latin typeface="Montserrat"/>
                <a:ea typeface="Montserrat"/>
                <a:cs typeface="Montserrat"/>
                <a:sym typeface="Montserrat"/>
              </a:rPr>
              <a:t> para executar operações, como copiar arquivo, visualizar o conteúdo do arquivo, alterar a propriedade de arquivos, alterar permissões, criar diretórios, etc...O </a:t>
            </a:r>
            <a:r>
              <a:rPr lang="pt-BR" sz="1400" b="0" i="0" u="none" strike="noStrike" cap="none" dirty="0" err="1">
                <a:solidFill>
                  <a:srgbClr val="FFFFFF"/>
                </a:solidFill>
                <a:latin typeface="Montserrat"/>
                <a:ea typeface="Montserrat"/>
                <a:cs typeface="Montserrat"/>
                <a:sym typeface="Montserrat"/>
              </a:rPr>
              <a:t>shell</a:t>
            </a:r>
            <a:r>
              <a:rPr lang="pt-BR" sz="1400" b="0" i="0" u="none" strike="noStrike" cap="none" dirty="0">
                <a:solidFill>
                  <a:srgbClr val="FFFFFF"/>
                </a:solidFill>
                <a:latin typeface="Montserrat"/>
                <a:ea typeface="Montserrat"/>
                <a:cs typeface="Montserrat"/>
                <a:sym typeface="Montserrat"/>
              </a:rPr>
              <a:t> FS é invocado por: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chemeClr val="dk1"/>
              </a:buClr>
              <a:buSzPts val="11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&lt;comando&gt;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69"/>
        <p:cNvGrpSpPr/>
        <p:nvPr/>
      </p:nvGrpSpPr>
      <p:grpSpPr>
        <a:xfrm>
          <a:off x="0" y="0"/>
          <a:ext cx="0" cy="0"/>
          <a:chOff x="0" y="0"/>
          <a:chExt cx="0" cy="0"/>
        </a:xfrm>
      </p:grpSpPr>
      <p:sp>
        <p:nvSpPr>
          <p:cNvPr id="470" name="Google Shape;470;p36"/>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71" name="Google Shape;471;p36"/>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72" name="Google Shape;472;p36"/>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73" name="Google Shape;473;p36"/>
          <p:cNvSpPr txBox="1"/>
          <p:nvPr/>
        </p:nvSpPr>
        <p:spPr>
          <a:xfrm>
            <a:off x="972650" y="1228900"/>
            <a:ext cx="1596900" cy="3757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appendToFile</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cat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checksum</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chgrp</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chmod</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chown</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copyFromLocal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copyToLocal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count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cp</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createSnapshot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p:txBody>
      </p:sp>
      <p:sp>
        <p:nvSpPr>
          <p:cNvPr id="474" name="Google Shape;474;p36"/>
          <p:cNvSpPr txBox="1"/>
          <p:nvPr/>
        </p:nvSpPr>
        <p:spPr>
          <a:xfrm>
            <a:off x="2569550" y="1273650"/>
            <a:ext cx="1596900" cy="3757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deleteSnapshot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df</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du</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dus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expunge</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find</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get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getfacl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getfattr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getmerge</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help</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p:txBody>
      </p:sp>
      <p:sp>
        <p:nvSpPr>
          <p:cNvPr id="475" name="Google Shape;475;p36"/>
          <p:cNvSpPr txBox="1"/>
          <p:nvPr/>
        </p:nvSpPr>
        <p:spPr>
          <a:xfrm>
            <a:off x="4333500" y="1273650"/>
            <a:ext cx="1596900" cy="3757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ls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lsr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mkdir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moveFromLocal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moveToLocal</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mv</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put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renameSnapshot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rm</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rmdir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rmr</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p:txBody>
      </p:sp>
      <p:sp>
        <p:nvSpPr>
          <p:cNvPr id="476" name="Google Shape;476;p36"/>
          <p:cNvSpPr txBox="1"/>
          <p:nvPr/>
        </p:nvSpPr>
        <p:spPr>
          <a:xfrm>
            <a:off x="6213825" y="1363400"/>
            <a:ext cx="1596900" cy="37578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setfacl</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setfattr</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setrep</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stat</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tail</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test</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text</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touchz</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truncate</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usage</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0"/>
        <p:cNvGrpSpPr/>
        <p:nvPr/>
      </p:nvGrpSpPr>
      <p:grpSpPr>
        <a:xfrm>
          <a:off x="0" y="0"/>
          <a:ext cx="0" cy="0"/>
          <a:chOff x="0" y="0"/>
          <a:chExt cx="0" cy="0"/>
        </a:xfrm>
      </p:grpSpPr>
      <p:sp>
        <p:nvSpPr>
          <p:cNvPr id="481" name="Google Shape;481;p37"/>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82" name="Google Shape;482;p37"/>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83" name="Google Shape;483;p37"/>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84" name="Google Shape;484;p37"/>
          <p:cNvSpPr txBox="1"/>
          <p:nvPr/>
        </p:nvSpPr>
        <p:spPr>
          <a:xfrm>
            <a:off x="922100" y="1228900"/>
            <a:ext cx="7603200" cy="47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400" b="0" i="0" u="none" strike="noStrike" cap="none" dirty="0">
                <a:solidFill>
                  <a:srgbClr val="FFFFFF"/>
                </a:solidFill>
                <a:latin typeface="Montserrat"/>
                <a:ea typeface="Montserrat"/>
                <a:cs typeface="Montserrat"/>
                <a:sym typeface="Montserrat"/>
              </a:rPr>
              <a:t>Criar um diretório no HDFS: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mkdir</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0" i="0" u="none" strike="noStrike" cap="none" dirty="0">
                <a:solidFill>
                  <a:srgbClr val="FFFFFF"/>
                </a:solidFill>
                <a:latin typeface="Montserrat"/>
                <a:ea typeface="Montserrat"/>
                <a:cs typeface="Montserrat"/>
                <a:sym typeface="Montserrat"/>
              </a:rPr>
              <a:t>Listar o conteúdo do diretório do HDFS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ls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dirty="0">
                <a:solidFill>
                  <a:srgbClr val="FFFFFF"/>
                </a:solidFill>
                <a:latin typeface="Montserrat"/>
                <a:ea typeface="Montserrat"/>
                <a:cs typeface="Montserrat"/>
                <a:sym typeface="Montserrat"/>
              </a:rPr>
              <a:t>C</a:t>
            </a:r>
            <a:r>
              <a:rPr lang="pt-BR" sz="1400" b="0" i="0" u="none" strike="noStrike" cap="none" dirty="0">
                <a:solidFill>
                  <a:srgbClr val="FFFFFF"/>
                </a:solidFill>
                <a:latin typeface="Montserrat"/>
                <a:ea typeface="Montserrat"/>
                <a:cs typeface="Montserrat"/>
                <a:sym typeface="Montserrat"/>
              </a:rPr>
              <a:t>rie um arquivo</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a:solidFill>
                  <a:srgbClr val="FFFFFF"/>
                </a:solidFill>
                <a:latin typeface="Montserrat"/>
                <a:ea typeface="Montserrat"/>
                <a:cs typeface="Montserrat"/>
                <a:sym typeface="Montserrat"/>
              </a:rPr>
              <a:t>vim hadoop.txt  → escreve algo para ser visto</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0" i="0" u="none" strike="noStrike" cap="none">
                <a:solidFill>
                  <a:srgbClr val="FFFFFF"/>
                </a:solidFill>
                <a:latin typeface="Montserrat"/>
                <a:ea typeface="Montserrat"/>
                <a:cs typeface="Montserrat"/>
                <a:sym typeface="Montserrat"/>
              </a:rPr>
              <a:t>Inserir arquivo no HDFS a partir do </a:t>
            </a:r>
            <a:r>
              <a:rPr lang="pt-BR" sz="1400" b="0" i="0" u="none" strike="noStrike" cap="none" dirty="0" err="1">
                <a:solidFill>
                  <a:srgbClr val="FFFFFF"/>
                </a:solidFill>
                <a:latin typeface="Montserrat"/>
                <a:ea typeface="Montserrat"/>
                <a:cs typeface="Montserrat"/>
                <a:sym typeface="Montserrat"/>
              </a:rPr>
              <a:t>FileSystem</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put</a:t>
            </a:r>
            <a:r>
              <a:rPr lang="pt-BR" sz="1400" b="1" i="0" u="none" strike="noStrike" cap="none" dirty="0">
                <a:solidFill>
                  <a:srgbClr val="FFFFFF"/>
                </a:solidFill>
                <a:latin typeface="Montserrat"/>
                <a:ea typeface="Montserrat"/>
                <a:cs typeface="Montserrat"/>
                <a:sym typeface="Montserrat"/>
              </a:rPr>
              <a:t> hadoop.txt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ls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0" i="0" u="none" strike="noStrike" cap="none" dirty="0">
                <a:solidFill>
                  <a:srgbClr val="FFFFFF"/>
                </a:solidFill>
                <a:latin typeface="Montserrat"/>
                <a:ea typeface="Montserrat"/>
                <a:cs typeface="Montserrat"/>
                <a:sym typeface="Montserrat"/>
              </a:rPr>
              <a:t>Visualizar conteúdo do arquivo no HDFS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cat</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/aula/hadoop.txt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tail</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/aula/hadoop.txt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88"/>
        <p:cNvGrpSpPr/>
        <p:nvPr/>
      </p:nvGrpSpPr>
      <p:grpSpPr>
        <a:xfrm>
          <a:off x="0" y="0"/>
          <a:ext cx="0" cy="0"/>
          <a:chOff x="0" y="0"/>
          <a:chExt cx="0" cy="0"/>
        </a:xfrm>
      </p:grpSpPr>
      <p:sp>
        <p:nvSpPr>
          <p:cNvPr id="489" name="Google Shape;489;p38"/>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90" name="Google Shape;490;p38"/>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91" name="Google Shape;491;p38"/>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492" name="Google Shape;492;p38"/>
          <p:cNvSpPr txBox="1"/>
          <p:nvPr/>
        </p:nvSpPr>
        <p:spPr>
          <a:xfrm>
            <a:off x="922150" y="1280275"/>
            <a:ext cx="7603200" cy="520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Mover arquivo dentro do HDFS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-mv /user/cloudera/aula/hadoop.txt /user/cloudera/</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Copiar arquivo dentro do HDFS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-cp /user/cloudera/hadoop.txt /user/cloudera/aula</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Remover arquivo do HDFS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-rm /user/cloudera/aula/hadoop.txt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Copiar arquivo do HDFS para o FileSystem</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-get /user/cloudera/hadoop.txt /tmp/</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Localização do blocos no HDFS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fsck /user/cloudera/hadoop.txt  -blocks -files -locations</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Aumentar quantidade de réplicas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-setrep 2 /user/cloudera/hadoop.txt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  </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chemeClr val="lt1"/>
                </a:solidFill>
                <a:latin typeface="Montserrat"/>
                <a:ea typeface="Montserrat"/>
                <a:cs typeface="Montserrat"/>
                <a:sym typeface="Montserrat"/>
              </a:rPr>
              <a:t>hadoop fs -stat %F /user/cloudera/hadoop.txt   -&gt; tipo</a:t>
            </a:r>
            <a:endParaRPr sz="1400" b="1"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chemeClr val="lt1"/>
                </a:solidFill>
                <a:latin typeface="Montserrat"/>
                <a:ea typeface="Montserrat"/>
                <a:cs typeface="Montserrat"/>
                <a:sym typeface="Montserrat"/>
              </a:rPr>
              <a:t>hadoop fs -stat %n /user/cloudera/hadoop.txt   -&gt; nome</a:t>
            </a:r>
            <a:endParaRPr sz="1400" b="1"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chemeClr val="lt1"/>
                </a:solidFill>
                <a:latin typeface="Montserrat"/>
                <a:ea typeface="Montserrat"/>
                <a:cs typeface="Montserrat"/>
                <a:sym typeface="Montserrat"/>
              </a:rPr>
              <a:t>hadoop fs -stat %r /user/cloudera/hadoop.txt    -&gt; replicação</a:t>
            </a:r>
            <a:endParaRPr sz="1400" b="1"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chemeClr val="lt1"/>
                </a:solidFill>
                <a:latin typeface="Montserrat"/>
                <a:ea typeface="Montserrat"/>
                <a:cs typeface="Montserrat"/>
                <a:sym typeface="Montserrat"/>
              </a:rPr>
              <a:t>hadoop fs -stat %y /user/cloudera/hadoop.txt   -&gt; data de modificação</a:t>
            </a:r>
            <a:endParaRPr sz="1400" b="1"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400" b="1"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fsck /user/cloudera/hadoop.txt  -blocks -files -locations</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96"/>
        <p:cNvGrpSpPr/>
        <p:nvPr/>
      </p:nvGrpSpPr>
      <p:grpSpPr>
        <a:xfrm>
          <a:off x="0" y="0"/>
          <a:ext cx="0" cy="0"/>
          <a:chOff x="0" y="0"/>
          <a:chExt cx="0" cy="0"/>
        </a:xfrm>
      </p:grpSpPr>
      <p:sp>
        <p:nvSpPr>
          <p:cNvPr id="497" name="Google Shape;497;p39"/>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Interface Web</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498" name="Google Shape;498;p39"/>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499" name="Google Shape;499;p39"/>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00" name="Google Shape;500;p39"/>
          <p:cNvSpPr txBox="1"/>
          <p:nvPr/>
        </p:nvSpPr>
        <p:spPr>
          <a:xfrm>
            <a:off x="922150" y="1280275"/>
            <a:ext cx="7603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http://quickstart.cloudera:50070</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01" name="Google Shape;501;p39"/>
          <p:cNvPicPr preferRelativeResize="0"/>
          <p:nvPr/>
        </p:nvPicPr>
        <p:blipFill rotWithShape="1">
          <a:blip r:embed="rId5">
            <a:alphaModFix/>
          </a:blip>
          <a:srcRect l="6985" t="24061" r="68096" b="4934"/>
          <a:stretch/>
        </p:blipFill>
        <p:spPr>
          <a:xfrm>
            <a:off x="1864225" y="1676875"/>
            <a:ext cx="5989547" cy="44313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05"/>
        <p:cNvGrpSpPr/>
        <p:nvPr/>
      </p:nvGrpSpPr>
      <p:grpSpPr>
        <a:xfrm>
          <a:off x="0" y="0"/>
          <a:ext cx="0" cy="0"/>
          <a:chOff x="0" y="0"/>
          <a:chExt cx="0" cy="0"/>
        </a:xfrm>
      </p:grpSpPr>
      <p:sp>
        <p:nvSpPr>
          <p:cNvPr id="506" name="Google Shape;506;p40"/>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Interface Web Hue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07" name="Google Shape;507;p4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08" name="Google Shape;508;p40"/>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09" name="Google Shape;509;p40"/>
          <p:cNvSpPr txBox="1"/>
          <p:nvPr/>
        </p:nvSpPr>
        <p:spPr>
          <a:xfrm>
            <a:off x="922150" y="1280275"/>
            <a:ext cx="7603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http://quickstart.cloudera:8888/</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0" name="Google Shape;510;p40"/>
          <p:cNvPicPr preferRelativeResize="0"/>
          <p:nvPr/>
        </p:nvPicPr>
        <p:blipFill>
          <a:blip r:embed="rId5">
            <a:alphaModFix/>
          </a:blip>
          <a:stretch>
            <a:fillRect/>
          </a:stretch>
        </p:blipFill>
        <p:spPr>
          <a:xfrm>
            <a:off x="819475" y="2044100"/>
            <a:ext cx="7808543" cy="370943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14"/>
        <p:cNvGrpSpPr/>
        <p:nvPr/>
      </p:nvGrpSpPr>
      <p:grpSpPr>
        <a:xfrm>
          <a:off x="0" y="0"/>
          <a:ext cx="0" cy="0"/>
          <a:chOff x="0" y="0"/>
          <a:chExt cx="0" cy="0"/>
        </a:xfrm>
      </p:grpSpPr>
      <p:sp>
        <p:nvSpPr>
          <p:cNvPr id="515" name="Google Shape;515;p41"/>
          <p:cNvSpPr txBox="1"/>
          <p:nvPr/>
        </p:nvSpPr>
        <p:spPr>
          <a:xfrm>
            <a:off x="539700" y="2327400"/>
            <a:ext cx="25680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800" b="1" i="0" u="none" strike="noStrike" cap="none">
                <a:solidFill>
                  <a:srgbClr val="293B53"/>
                </a:solidFill>
                <a:latin typeface="Montserrat"/>
                <a:ea typeface="Montserrat"/>
                <a:cs typeface="Montserrat"/>
                <a:sym typeface="Montserrat"/>
              </a:rPr>
              <a:t>MapReduce</a:t>
            </a:r>
            <a:endParaRPr sz="4600" b="1" i="0" u="none" strike="noStrike" cap="none">
              <a:solidFill>
                <a:srgbClr val="293B53"/>
              </a:solidFill>
              <a:latin typeface="Montserrat"/>
              <a:ea typeface="Montserrat"/>
              <a:cs typeface="Montserrat"/>
              <a:sym typeface="Montserrat"/>
            </a:endParaRPr>
          </a:p>
        </p:txBody>
      </p:sp>
      <p:sp>
        <p:nvSpPr>
          <p:cNvPr id="516" name="Google Shape;516;p41"/>
          <p:cNvSpPr txBox="1"/>
          <p:nvPr/>
        </p:nvSpPr>
        <p:spPr>
          <a:xfrm>
            <a:off x="4081975" y="2327400"/>
            <a:ext cx="4405500" cy="15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O que é Hadoop?</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HDFS</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rgbClr val="FFFFFF"/>
                </a:solidFill>
                <a:latin typeface="Montserrat"/>
                <a:ea typeface="Montserrat"/>
                <a:cs typeface="Montserrat"/>
                <a:sym typeface="Montserrat"/>
              </a:rPr>
              <a:t>- MapReduce</a:t>
            </a:r>
            <a:endParaRPr sz="18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Yarn</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517" name="Google Shape;517;p41"/>
          <p:cNvSpPr txBox="1"/>
          <p:nvPr/>
        </p:nvSpPr>
        <p:spPr>
          <a:xfrm>
            <a:off x="3679100" y="1747925"/>
            <a:ext cx="33573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pt-BR" sz="3600" b="0" i="0" u="none" strike="noStrike" cap="none">
                <a:solidFill>
                  <a:schemeClr val="lt2"/>
                </a:solidFill>
                <a:latin typeface="Montserrat SemiBold"/>
                <a:ea typeface="Montserrat SemiBold"/>
                <a:cs typeface="Montserrat SemiBold"/>
                <a:sym typeface="Montserrat SemiBold"/>
              </a:rPr>
              <a:t>Tópicos</a:t>
            </a:r>
            <a:endParaRPr sz="3600" b="0" i="0" u="none" strike="noStrike" cap="none">
              <a:solidFill>
                <a:schemeClr val="lt2"/>
              </a:solidFill>
              <a:latin typeface="Montserrat SemiBold"/>
              <a:ea typeface="Montserrat SemiBold"/>
              <a:cs typeface="Montserrat SemiBold"/>
              <a:sym typeface="Montserrat SemiBold"/>
            </a:endParaRPr>
          </a:p>
        </p:txBody>
      </p:sp>
      <p:cxnSp>
        <p:nvCxnSpPr>
          <p:cNvPr id="518" name="Google Shape;518;p41"/>
          <p:cNvCxnSpPr>
            <a:endCxn id="515" idx="1"/>
          </p:cNvCxnSpPr>
          <p:nvPr/>
        </p:nvCxnSpPr>
        <p:spPr>
          <a:xfrm>
            <a:off x="136800" y="2647200"/>
            <a:ext cx="402900" cy="1500"/>
          </a:xfrm>
          <a:prstGeom prst="straightConnector1">
            <a:avLst/>
          </a:prstGeom>
          <a:noFill/>
          <a:ln w="28575" cap="flat" cmpd="sng">
            <a:solidFill>
              <a:srgbClr val="293B53"/>
            </a:solidFill>
            <a:prstDash val="solid"/>
            <a:round/>
            <a:headEnd type="none" w="sm" len="sm"/>
            <a:tailEnd type="none" w="sm" len="sm"/>
          </a:ln>
        </p:spPr>
      </p:cxnSp>
      <p:cxnSp>
        <p:nvCxnSpPr>
          <p:cNvPr id="519" name="Google Shape;519;p41"/>
          <p:cNvCxnSpPr>
            <a:stCxn id="515" idx="3"/>
          </p:cNvCxnSpPr>
          <p:nvPr/>
        </p:nvCxnSpPr>
        <p:spPr>
          <a:xfrm>
            <a:off x="3107700" y="2648700"/>
            <a:ext cx="142500" cy="1200"/>
          </a:xfrm>
          <a:prstGeom prst="straightConnector1">
            <a:avLst/>
          </a:prstGeom>
          <a:noFill/>
          <a:ln w="28575" cap="flat" cmpd="sng">
            <a:solidFill>
              <a:srgbClr val="293B53"/>
            </a:solidFill>
            <a:prstDash val="solid"/>
            <a:round/>
            <a:headEnd type="none" w="sm" len="sm"/>
            <a:tailEnd type="none" w="sm" len="sm"/>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3"/>
        <p:cNvGrpSpPr/>
        <p:nvPr/>
      </p:nvGrpSpPr>
      <p:grpSpPr>
        <a:xfrm>
          <a:off x="0" y="0"/>
          <a:ext cx="0" cy="0"/>
          <a:chOff x="0" y="0"/>
          <a:chExt cx="0" cy="0"/>
        </a:xfrm>
      </p:grpSpPr>
      <p:sp>
        <p:nvSpPr>
          <p:cNvPr id="524" name="Google Shape;524;p4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O que é MapReduce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25" name="Google Shape;525;p4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26" name="Google Shape;526;p42"/>
          <p:cNvPicPr preferRelativeResize="0"/>
          <p:nvPr/>
        </p:nvPicPr>
        <p:blipFill rotWithShape="1">
          <a:blip r:embed="rId4">
            <a:alphaModFix/>
          </a:blip>
          <a:srcRect l="24533" t="20984" r="24365" b="18313"/>
          <a:stretch/>
        </p:blipFill>
        <p:spPr>
          <a:xfrm>
            <a:off x="7232075" y="6419600"/>
            <a:ext cx="477150" cy="396750"/>
          </a:xfrm>
          <a:prstGeom prst="rect">
            <a:avLst/>
          </a:prstGeom>
          <a:noFill/>
          <a:ln>
            <a:noFill/>
          </a:ln>
        </p:spPr>
      </p:pic>
      <p:sp>
        <p:nvSpPr>
          <p:cNvPr id="527" name="Google Shape;527;p42"/>
          <p:cNvSpPr txBox="1"/>
          <p:nvPr/>
        </p:nvSpPr>
        <p:spPr>
          <a:xfrm>
            <a:off x="922150" y="1280275"/>
            <a:ext cx="7603200" cy="180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500">
                <a:solidFill>
                  <a:srgbClr val="FFFFFF"/>
                </a:solidFill>
                <a:latin typeface="Montserrat"/>
                <a:ea typeface="Montserrat"/>
                <a:cs typeface="Montserrat"/>
                <a:sym typeface="Montserrat"/>
              </a:rPr>
              <a:t>O</a:t>
            </a:r>
            <a:r>
              <a:rPr lang="pt-BR" sz="1500" b="0" i="0" u="none" strike="noStrike" cap="none">
                <a:solidFill>
                  <a:srgbClr val="FFFFFF"/>
                </a:solidFill>
                <a:latin typeface="Montserrat"/>
                <a:ea typeface="Montserrat"/>
                <a:cs typeface="Montserrat"/>
                <a:sym typeface="Montserrat"/>
              </a:rPr>
              <a:t> MapReduce é um modelo de programação para criação de aplicações que processam rapidamente vastas quantidades de dados em paralelo através de grandes clusters de computadores comuns.</a:t>
            </a:r>
            <a:endParaRPr sz="15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5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500" b="0" i="0" u="none" strike="noStrike" cap="none">
                <a:solidFill>
                  <a:srgbClr val="FFFFFF"/>
                </a:solidFill>
                <a:latin typeface="Montserrat"/>
                <a:ea typeface="Montserrat"/>
                <a:cs typeface="Montserrat"/>
                <a:sym typeface="Montserrat"/>
              </a:rPr>
              <a:t>O código executado, é transportado até o local do dado, executando tarefas independentes em cada bloco de dado (Map), e depois são consolidados gerando a resposta do processamento (Reduce).</a:t>
            </a:r>
            <a:endParaRPr sz="15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8" name="Google Shape;528;p42"/>
          <p:cNvPicPr preferRelativeResize="0"/>
          <p:nvPr/>
        </p:nvPicPr>
        <p:blipFill>
          <a:blip r:embed="rId5">
            <a:alphaModFix/>
          </a:blip>
          <a:stretch>
            <a:fillRect/>
          </a:stretch>
        </p:blipFill>
        <p:spPr>
          <a:xfrm>
            <a:off x="1550450" y="3089576"/>
            <a:ext cx="6043101" cy="33300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2"/>
        <p:cNvGrpSpPr/>
        <p:nvPr/>
      </p:nvGrpSpPr>
      <p:grpSpPr>
        <a:xfrm>
          <a:off x="0" y="0"/>
          <a:ext cx="0" cy="0"/>
          <a:chOff x="0" y="0"/>
          <a:chExt cx="0" cy="0"/>
        </a:xfrm>
      </p:grpSpPr>
      <p:sp>
        <p:nvSpPr>
          <p:cNvPr id="533" name="Google Shape;533;ga9c7d5b51b_0_1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a:solidFill>
                  <a:schemeClr val="lt1"/>
                </a:solidFill>
                <a:latin typeface="Montserrat SemiBold"/>
                <a:ea typeface="Montserrat SemiBold"/>
                <a:cs typeface="Montserrat SemiBold"/>
                <a:sym typeface="Montserrat SemiBold"/>
              </a:rPr>
              <a:t>MapReduce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34" name="Google Shape;534;ga9c7d5b51b_0_1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35" name="Google Shape;535;ga9c7d5b51b_0_15"/>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36" name="Google Shape;536;ga9c7d5b51b_0_15"/>
          <p:cNvSpPr txBox="1"/>
          <p:nvPr/>
        </p:nvSpPr>
        <p:spPr>
          <a:xfrm>
            <a:off x="958475" y="1464700"/>
            <a:ext cx="7481400" cy="4900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3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pt-BR" sz="1700">
                <a:solidFill>
                  <a:srgbClr val="FFFFFF"/>
                </a:solidFill>
                <a:latin typeface="Montserrat"/>
                <a:ea typeface="Montserrat"/>
                <a:cs typeface="Montserrat"/>
                <a:sym typeface="Montserrat"/>
              </a:rPr>
              <a:t>Dividir tarefas de processamento de dados em vários nós.</a:t>
            </a:r>
            <a:endParaRPr sz="1700">
              <a:solidFill>
                <a:srgbClr val="FFFFFF"/>
              </a:solidFill>
              <a:latin typeface="Montserrat"/>
              <a:ea typeface="Montserrat"/>
              <a:cs typeface="Montserrat"/>
              <a:sym typeface="Montserrat"/>
            </a:endParaRPr>
          </a:p>
          <a:p>
            <a:pPr marL="457200" marR="0" lvl="0" indent="-336550" algn="l" rtl="0">
              <a:lnSpc>
                <a:spcPct val="100000"/>
              </a:lnSpc>
              <a:spcBef>
                <a:spcPts val="0"/>
              </a:spcBef>
              <a:spcAft>
                <a:spcPts val="0"/>
              </a:spcAft>
              <a:buClr>
                <a:srgbClr val="FFFFFF"/>
              </a:buClr>
              <a:buSzPts val="1700"/>
              <a:buFont typeface="Montserrat"/>
              <a:buChar char="➢"/>
            </a:pPr>
            <a:r>
              <a:rPr lang="pt-BR" sz="1700">
                <a:solidFill>
                  <a:srgbClr val="FFFFFF"/>
                </a:solidFill>
                <a:latin typeface="Montserrat"/>
                <a:ea typeface="Montserrat"/>
                <a:cs typeface="Montserrat"/>
                <a:sym typeface="Montserrat"/>
              </a:rPr>
              <a:t>Dados são divididos em blocos</a:t>
            </a:r>
            <a:endParaRPr sz="1700">
              <a:solidFill>
                <a:srgbClr val="FFFFFF"/>
              </a:solidFill>
              <a:latin typeface="Montserrat"/>
              <a:ea typeface="Montserrat"/>
              <a:cs typeface="Montserrat"/>
              <a:sym typeface="Montserrat"/>
            </a:endParaRPr>
          </a:p>
          <a:p>
            <a:pPr marL="457200" marR="0" lvl="0" indent="-336550" algn="l" rtl="0">
              <a:lnSpc>
                <a:spcPct val="100000"/>
              </a:lnSpc>
              <a:spcBef>
                <a:spcPts val="0"/>
              </a:spcBef>
              <a:spcAft>
                <a:spcPts val="0"/>
              </a:spcAft>
              <a:buClr>
                <a:srgbClr val="FFFFFF"/>
              </a:buClr>
              <a:buSzPts val="1700"/>
              <a:buFont typeface="Montserrat"/>
              <a:buChar char="➢"/>
            </a:pPr>
            <a:r>
              <a:rPr lang="pt-BR" sz="1700">
                <a:solidFill>
                  <a:srgbClr val="FFFFFF"/>
                </a:solidFill>
                <a:latin typeface="Montserrat"/>
                <a:ea typeface="Montserrat"/>
                <a:cs typeface="Montserrat"/>
                <a:sym typeface="Montserrat"/>
              </a:rPr>
              <a:t>Divisão de problemas grandes e/ou complexos em pequenas tarefas</a:t>
            </a: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5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500">
              <a:solidFill>
                <a:srgbClr val="FFFFFF"/>
              </a:solidFill>
              <a:latin typeface="Montserrat"/>
              <a:ea typeface="Montserrat"/>
              <a:cs typeface="Montserrat"/>
              <a:sym typeface="Montserrat"/>
            </a:endParaRPr>
          </a:p>
          <a:p>
            <a:pPr marL="457200" marR="0" lvl="0" indent="-323850" algn="l" rtl="0">
              <a:lnSpc>
                <a:spcPct val="100000"/>
              </a:lnSpc>
              <a:spcBef>
                <a:spcPts val="0"/>
              </a:spcBef>
              <a:spcAft>
                <a:spcPts val="0"/>
              </a:spcAft>
              <a:buClr>
                <a:srgbClr val="FFFFFF"/>
              </a:buClr>
              <a:buSzPts val="1500"/>
              <a:buFont typeface="Montserrat"/>
              <a:buChar char="❖"/>
            </a:pPr>
            <a:r>
              <a:rPr lang="pt-BR" sz="1500">
                <a:solidFill>
                  <a:srgbClr val="FFFFFF"/>
                </a:solidFill>
                <a:latin typeface="Montserrat"/>
                <a:ea typeface="Montserrat"/>
                <a:cs typeface="Montserrat"/>
                <a:sym typeface="Montserrat"/>
              </a:rPr>
              <a:t>Mapeamento é executado em paralelo nos nós;</a:t>
            </a:r>
            <a:endParaRPr sz="1500">
              <a:solidFill>
                <a:srgbClr val="FFFFFF"/>
              </a:solidFill>
              <a:latin typeface="Montserrat"/>
              <a:ea typeface="Montserrat"/>
              <a:cs typeface="Montserrat"/>
              <a:sym typeface="Montserrat"/>
            </a:endParaRPr>
          </a:p>
          <a:p>
            <a:pPr marL="457200" marR="0" lvl="0" indent="-323850" algn="l" rtl="0">
              <a:lnSpc>
                <a:spcPct val="100000"/>
              </a:lnSpc>
              <a:spcBef>
                <a:spcPts val="0"/>
              </a:spcBef>
              <a:spcAft>
                <a:spcPts val="0"/>
              </a:spcAft>
              <a:buClr>
                <a:srgbClr val="FFFFFF"/>
              </a:buClr>
              <a:buSzPts val="1500"/>
              <a:buFont typeface="Montserrat"/>
              <a:buChar char="❖"/>
            </a:pPr>
            <a:r>
              <a:rPr lang="pt-BR" sz="1500">
                <a:solidFill>
                  <a:srgbClr val="FFFFFF"/>
                </a:solidFill>
                <a:latin typeface="Montserrat"/>
                <a:ea typeface="Montserrat"/>
                <a:cs typeface="Montserrat"/>
                <a:sym typeface="Montserrat"/>
              </a:rPr>
              <a:t>Apenas quando o Mapeamento é encerrado, redução inicia, também em paralelo;</a:t>
            </a:r>
            <a:endParaRPr sz="1500">
              <a:solidFill>
                <a:srgbClr val="FFFFFF"/>
              </a:solidFill>
              <a:latin typeface="Montserrat"/>
              <a:ea typeface="Montserrat"/>
              <a:cs typeface="Montserrat"/>
              <a:sym typeface="Montserrat"/>
            </a:endParaRPr>
          </a:p>
          <a:p>
            <a:pPr marL="457200" marR="0" lvl="0" indent="-323850" algn="l" rtl="0">
              <a:lnSpc>
                <a:spcPct val="100000"/>
              </a:lnSpc>
              <a:spcBef>
                <a:spcPts val="0"/>
              </a:spcBef>
              <a:spcAft>
                <a:spcPts val="0"/>
              </a:spcAft>
              <a:buClr>
                <a:srgbClr val="FFFFFF"/>
              </a:buClr>
              <a:buSzPts val="1500"/>
              <a:buFont typeface="Montserrat"/>
              <a:buChar char="❖"/>
            </a:pPr>
            <a:r>
              <a:rPr lang="pt-BR" sz="1500">
                <a:solidFill>
                  <a:srgbClr val="FFFFFF"/>
                </a:solidFill>
                <a:latin typeface="Montserrat"/>
                <a:ea typeface="Montserrat"/>
                <a:cs typeface="Montserrat"/>
                <a:sym typeface="Montserrat"/>
              </a:rPr>
              <a:t>Fase intermediária: Shuffle </a:t>
            </a:r>
            <a:r>
              <a:rPr lang="pt-BR" sz="1500">
                <a:solidFill>
                  <a:schemeClr val="lt1"/>
                </a:solidFill>
                <a:latin typeface="Montserrat"/>
                <a:ea typeface="Montserrat"/>
                <a:cs typeface="Montserrat"/>
                <a:sym typeface="Montserrat"/>
              </a:rPr>
              <a:t>(distribui as saídas dos mappers para a execução do reducer)</a:t>
            </a:r>
            <a:endParaRPr sz="1500">
              <a:solidFill>
                <a:srgbClr val="FFFFFF"/>
              </a:solidFill>
              <a:latin typeface="Montserrat"/>
              <a:ea typeface="Montserrat"/>
              <a:cs typeface="Montserrat"/>
              <a:sym typeface="Montserrat"/>
            </a:endParaRPr>
          </a:p>
          <a:p>
            <a:pPr marL="457200" marR="0" lvl="0" indent="-323850" algn="l" rtl="0">
              <a:lnSpc>
                <a:spcPct val="100000"/>
              </a:lnSpc>
              <a:spcBef>
                <a:spcPts val="0"/>
              </a:spcBef>
              <a:spcAft>
                <a:spcPts val="0"/>
              </a:spcAft>
              <a:buClr>
                <a:srgbClr val="FFFFFF"/>
              </a:buClr>
              <a:buSzPts val="1500"/>
              <a:buFont typeface="Montserrat"/>
              <a:buChar char="❖"/>
            </a:pPr>
            <a:r>
              <a:rPr lang="pt-BR" sz="1500">
                <a:solidFill>
                  <a:srgbClr val="FFFFFF"/>
                </a:solidFill>
                <a:latin typeface="Montserrat"/>
                <a:ea typeface="Montserrat"/>
                <a:cs typeface="Montserrat"/>
                <a:sym typeface="Montserrat"/>
              </a:rPr>
              <a:t>Existem tarefa que requerem apenas a etapa de Mapeamento.</a:t>
            </a:r>
            <a:endParaRPr sz="1500">
              <a:solidFill>
                <a:srgbClr val="FFFFFF"/>
              </a:solidFill>
              <a:latin typeface="Montserrat"/>
              <a:ea typeface="Montserrat"/>
              <a:cs typeface="Montserrat"/>
              <a:sym typeface="Montserrat"/>
            </a:endParaRPr>
          </a:p>
        </p:txBody>
      </p:sp>
      <p:pic>
        <p:nvPicPr>
          <p:cNvPr id="537" name="Google Shape;537;ga9c7d5b51b_0_15"/>
          <p:cNvPicPr preferRelativeResize="0"/>
          <p:nvPr/>
        </p:nvPicPr>
        <p:blipFill>
          <a:blip r:embed="rId5">
            <a:alphaModFix/>
          </a:blip>
          <a:stretch>
            <a:fillRect/>
          </a:stretch>
        </p:blipFill>
        <p:spPr>
          <a:xfrm>
            <a:off x="2427913" y="2630747"/>
            <a:ext cx="4542525" cy="22712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1"/>
        <p:cNvGrpSpPr/>
        <p:nvPr/>
      </p:nvGrpSpPr>
      <p:grpSpPr>
        <a:xfrm>
          <a:off x="0" y="0"/>
          <a:ext cx="0" cy="0"/>
          <a:chOff x="0" y="0"/>
          <a:chExt cx="0" cy="0"/>
        </a:xfrm>
      </p:grpSpPr>
      <p:sp>
        <p:nvSpPr>
          <p:cNvPr id="542" name="Google Shape;542;p4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Map</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43" name="Google Shape;543;p4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44" name="Google Shape;544;p4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45" name="Google Shape;545;p44"/>
          <p:cNvSpPr txBox="1"/>
          <p:nvPr/>
        </p:nvSpPr>
        <p:spPr>
          <a:xfrm>
            <a:off x="922150" y="1280275"/>
            <a:ext cx="7603200" cy="37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Atua exclusivamente sobre um conjunto de entrada com chaves e valores,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produzindo uma lista de chaves e valores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Características: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Ponto de partida</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Recebe cada registro dos dados de entrada como pares de chave/valor</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Cada Mapper é independente um do outro, permitindo paralelismo e re-execuções de tarefas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Hadoop cria tarefas de Mapper para cada bloco de dados HDFS dos dados de entrada.</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Produz uma lista de chave/valor</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
        <p:cNvGrpSpPr/>
        <p:nvPr/>
      </p:nvGrpSpPr>
      <p:grpSpPr>
        <a:xfrm>
          <a:off x="0" y="0"/>
          <a:ext cx="0" cy="0"/>
          <a:chOff x="0" y="0"/>
          <a:chExt cx="0" cy="0"/>
        </a:xfrm>
      </p:grpSpPr>
      <p:sp>
        <p:nvSpPr>
          <p:cNvPr id="78" name="Google Shape;78;p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O que é Hadoop</a:t>
            </a:r>
            <a:endParaRPr sz="3600" b="0" i="0" u="none" strike="noStrike" cap="none">
              <a:solidFill>
                <a:schemeClr val="lt1"/>
              </a:solidFill>
              <a:latin typeface="Montserrat SemiBold"/>
              <a:ea typeface="Montserrat SemiBold"/>
              <a:cs typeface="Montserrat SemiBold"/>
              <a:sym typeface="Montserrat SemiBold"/>
            </a:endParaRPr>
          </a:p>
        </p:txBody>
      </p:sp>
      <p:sp>
        <p:nvSpPr>
          <p:cNvPr id="79" name="Google Shape;79;p4"/>
          <p:cNvSpPr txBox="1"/>
          <p:nvPr/>
        </p:nvSpPr>
        <p:spPr>
          <a:xfrm>
            <a:off x="431250" y="4009850"/>
            <a:ext cx="8281500" cy="1154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lt1"/>
                </a:solidFill>
                <a:latin typeface="Montserrat"/>
                <a:ea typeface="Montserrat"/>
                <a:cs typeface="Montserrat"/>
                <a:sym typeface="Montserrat"/>
              </a:rPr>
              <a:t>Hadoop é um framework em código aberto para armazenamento e processamento distribuídos de grandes conjuntos de dados em hardware simples.</a:t>
            </a: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p:txBody>
      </p:sp>
      <p:cxnSp>
        <p:nvCxnSpPr>
          <p:cNvPr id="80" name="Google Shape;80;p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1" name="Google Shape;81;p4"/>
          <p:cNvPicPr preferRelativeResize="0"/>
          <p:nvPr/>
        </p:nvPicPr>
        <p:blipFill rotWithShape="1">
          <a:blip r:embed="rId4">
            <a:alphaModFix/>
          </a:blip>
          <a:srcRect/>
          <a:stretch/>
        </p:blipFill>
        <p:spPr>
          <a:xfrm>
            <a:off x="152400" y="1658800"/>
            <a:ext cx="8839200" cy="2290826"/>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49"/>
        <p:cNvGrpSpPr/>
        <p:nvPr/>
      </p:nvGrpSpPr>
      <p:grpSpPr>
        <a:xfrm>
          <a:off x="0" y="0"/>
          <a:ext cx="0" cy="0"/>
          <a:chOff x="0" y="0"/>
          <a:chExt cx="0" cy="0"/>
        </a:xfrm>
      </p:grpSpPr>
      <p:sp>
        <p:nvSpPr>
          <p:cNvPr id="550" name="Google Shape;550;p4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Reduce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51" name="Google Shape;551;p4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52" name="Google Shape;552;p45"/>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53" name="Google Shape;553;p45"/>
          <p:cNvSpPr txBox="1"/>
          <p:nvPr/>
        </p:nvSpPr>
        <p:spPr>
          <a:xfrm>
            <a:off x="922150" y="1280275"/>
            <a:ext cx="7603200" cy="377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Atua sobre os valores intermediários produzidos pelo map para, normalmente, agrupar os valores e produzir uma saída.</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Características: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Responsável por agregações, filtros e combinações diversas nos dados de entrada</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Executa uma função de reduce por vez</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Shuffle: Distribui as saídas dos mappers para a execução do reducer</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Sort: Ordena os registros chave/valor, agrupando pela chave</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Reduce: Envia os conjuntos chave/valor agrupados, filtrados ou combinados o formato de saída</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57"/>
        <p:cNvGrpSpPr/>
        <p:nvPr/>
      </p:nvGrpSpPr>
      <p:grpSpPr>
        <a:xfrm>
          <a:off x="0" y="0"/>
          <a:ext cx="0" cy="0"/>
          <a:chOff x="0" y="0"/>
          <a:chExt cx="0" cy="0"/>
        </a:xfrm>
      </p:grpSpPr>
      <p:sp>
        <p:nvSpPr>
          <p:cNvPr id="558" name="Google Shape;558;ga9c9e03b85_0_0"/>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Exemplo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59" name="Google Shape;559;ga9c9e03b85_0_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60" name="Google Shape;560;ga9c9e03b85_0_0"/>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61" name="Google Shape;561;ga9c9e03b85_0_0"/>
          <p:cNvSpPr txBox="1"/>
          <p:nvPr/>
        </p:nvSpPr>
        <p:spPr>
          <a:xfrm>
            <a:off x="922100" y="1164544"/>
            <a:ext cx="7603200" cy="698400"/>
          </a:xfrm>
          <a:prstGeom prst="rect">
            <a:avLst/>
          </a:prstGeom>
          <a:noFill/>
          <a:ln>
            <a:noFill/>
          </a:ln>
        </p:spPr>
        <p:txBody>
          <a:bodyPr spcFirstLastPara="1" wrap="square" lIns="91425" tIns="91425" rIns="91425" bIns="91425" anchor="t" anchorCtr="0">
            <a:noAutofit/>
          </a:bodyPr>
          <a:lstStyle/>
          <a:p>
            <a:pPr marL="0" marR="0" lvl="0" indent="457200" algn="l" rtl="0">
              <a:lnSpc>
                <a:spcPct val="15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Somatória de Valores:</a:t>
            </a:r>
            <a:endParaRPr sz="1400" b="1" i="0" u="none" strike="noStrike" cap="none">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(K1,V1)→Map→list(K2,V2)→ (K2, list(V2))→Reduce→list(K3, V3)</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2" name="Google Shape;562;ga9c9e03b85_0_0"/>
          <p:cNvSpPr/>
          <p:nvPr/>
        </p:nvSpPr>
        <p:spPr>
          <a:xfrm>
            <a:off x="1186050" y="3127700"/>
            <a:ext cx="2515500" cy="2362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3" name="Google Shape;563;ga9c9e03b85_0_0"/>
          <p:cNvSpPr txBox="1"/>
          <p:nvPr/>
        </p:nvSpPr>
        <p:spPr>
          <a:xfrm>
            <a:off x="1205175" y="3165975"/>
            <a:ext cx="2496300" cy="2325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000000"/>
                </a:solidFill>
                <a:latin typeface="Arial"/>
                <a:ea typeface="Arial"/>
                <a:cs typeface="Arial"/>
                <a:sym typeface="Arial"/>
              </a:rPr>
              <a:t>0001,cliente_1,20150101,150</a:t>
            </a:r>
            <a:endParaRPr sz="13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0002,cliente_2,20150101,100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0001,cliente_1,20150101,250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0002,cliente_2,20150101,100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0003,cliente_3,20150101,200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0003,cliente_3,20150101,100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chemeClr val="dk1"/>
                </a:solidFill>
                <a:latin typeface="Arial"/>
                <a:ea typeface="Arial"/>
                <a:cs typeface="Arial"/>
                <a:sym typeface="Arial"/>
              </a:rPr>
              <a:t>0003,cliente_3,20150101,250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chemeClr val="dk1"/>
                </a:solidFill>
                <a:latin typeface="Arial"/>
                <a:ea typeface="Arial"/>
                <a:cs typeface="Arial"/>
                <a:sym typeface="Arial"/>
              </a:rPr>
              <a:t>0003,cliente_3,20150101,150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chemeClr val="dk1"/>
                </a:solidFill>
                <a:latin typeface="Arial"/>
                <a:ea typeface="Arial"/>
                <a:cs typeface="Arial"/>
                <a:sym typeface="Arial"/>
              </a:rPr>
              <a:t>0002,cliente_2,20150101,100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chemeClr val="dk1"/>
                </a:solidFill>
                <a:latin typeface="Arial"/>
                <a:ea typeface="Arial"/>
                <a:cs typeface="Arial"/>
                <a:sym typeface="Arial"/>
              </a:rPr>
              <a:t>0004,cliente_4,20150101,150</a:t>
            </a:r>
            <a:endParaRPr sz="13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endParaRPr sz="1300" b="0" i="0" u="none" strike="noStrike" cap="none">
              <a:solidFill>
                <a:srgbClr val="000000"/>
              </a:solidFill>
              <a:latin typeface="Arial"/>
              <a:ea typeface="Arial"/>
              <a:cs typeface="Arial"/>
              <a:sym typeface="Arial"/>
            </a:endParaRPr>
          </a:p>
        </p:txBody>
      </p:sp>
      <p:sp>
        <p:nvSpPr>
          <p:cNvPr id="564" name="Google Shape;564;ga9c9e03b85_0_0"/>
          <p:cNvSpPr txBox="1"/>
          <p:nvPr/>
        </p:nvSpPr>
        <p:spPr>
          <a:xfrm>
            <a:off x="1013775" y="2778575"/>
            <a:ext cx="2687700" cy="32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Arquivo de Entrada</a:t>
            </a:r>
            <a:endParaRPr sz="1400" b="0" i="0" u="none" strike="noStrike" cap="none">
              <a:solidFill>
                <a:srgbClr val="FFFFFF"/>
              </a:solidFill>
              <a:latin typeface="Arial"/>
              <a:ea typeface="Arial"/>
              <a:cs typeface="Arial"/>
              <a:sym typeface="Arial"/>
            </a:endParaRPr>
          </a:p>
        </p:txBody>
      </p:sp>
      <p:sp>
        <p:nvSpPr>
          <p:cNvPr id="565" name="Google Shape;565;ga9c9e03b85_0_0"/>
          <p:cNvSpPr/>
          <p:nvPr/>
        </p:nvSpPr>
        <p:spPr>
          <a:xfrm>
            <a:off x="3883325" y="3883325"/>
            <a:ext cx="1358100" cy="698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Distribuição</a:t>
            </a:r>
            <a:endParaRPr sz="1400" b="0" i="0" u="none" strike="noStrike" cap="none">
              <a:solidFill>
                <a:srgbClr val="000000"/>
              </a:solidFill>
              <a:latin typeface="Arial"/>
              <a:ea typeface="Arial"/>
              <a:cs typeface="Arial"/>
              <a:sym typeface="Arial"/>
            </a:endParaRPr>
          </a:p>
        </p:txBody>
      </p:sp>
      <p:sp>
        <p:nvSpPr>
          <p:cNvPr id="566" name="Google Shape;566;ga9c9e03b85_0_0"/>
          <p:cNvSpPr/>
          <p:nvPr/>
        </p:nvSpPr>
        <p:spPr>
          <a:xfrm>
            <a:off x="5767600" y="2639900"/>
            <a:ext cx="3022500" cy="3768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7" name="Google Shape;567;ga9c9e03b85_0_0"/>
          <p:cNvSpPr/>
          <p:nvPr/>
        </p:nvSpPr>
        <p:spPr>
          <a:xfrm>
            <a:off x="6064150" y="2955550"/>
            <a:ext cx="2515500" cy="8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ga9c9e03b85_0_0"/>
          <p:cNvSpPr txBox="1"/>
          <p:nvPr/>
        </p:nvSpPr>
        <p:spPr>
          <a:xfrm>
            <a:off x="6009425" y="2993800"/>
            <a:ext cx="2515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rgbClr val="FF9900"/>
                </a:solidFill>
                <a:latin typeface="Arial"/>
                <a:ea typeface="Arial"/>
                <a:cs typeface="Arial"/>
                <a:sym typeface="Arial"/>
              </a:rPr>
              <a:t>0001,cliente_1,20150101,150</a:t>
            </a:r>
            <a:endParaRPr sz="1300" b="0" i="0" u="none" strike="noStrike" cap="none">
              <a:solidFill>
                <a:srgbClr val="FF99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rgbClr val="FF9900"/>
                </a:solidFill>
                <a:latin typeface="Arial"/>
                <a:ea typeface="Arial"/>
                <a:cs typeface="Arial"/>
                <a:sym typeface="Arial"/>
              </a:rPr>
              <a:t>0002,cliente_2,20150101,100</a:t>
            </a:r>
            <a:endParaRPr sz="1300" b="0" i="0" u="none" strike="noStrike" cap="none">
              <a:solidFill>
                <a:srgbClr val="FF99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pt-BR" sz="1300" b="0" i="0" u="none" strike="noStrike" cap="none">
                <a:solidFill>
                  <a:srgbClr val="FF9900"/>
                </a:solidFill>
                <a:latin typeface="Arial"/>
                <a:ea typeface="Arial"/>
                <a:cs typeface="Arial"/>
                <a:sym typeface="Arial"/>
              </a:rPr>
              <a:t>0001,cliente_1,20150101,250</a:t>
            </a:r>
            <a:endParaRPr sz="1400" b="0" i="0" u="none" strike="noStrike" cap="none">
              <a:solidFill>
                <a:srgbClr val="FF9900"/>
              </a:solidFill>
              <a:latin typeface="Arial"/>
              <a:ea typeface="Arial"/>
              <a:cs typeface="Arial"/>
              <a:sym typeface="Arial"/>
            </a:endParaRPr>
          </a:p>
        </p:txBody>
      </p:sp>
      <p:sp>
        <p:nvSpPr>
          <p:cNvPr id="569" name="Google Shape;569;ga9c9e03b85_0_0"/>
          <p:cNvSpPr/>
          <p:nvPr/>
        </p:nvSpPr>
        <p:spPr>
          <a:xfrm>
            <a:off x="6118888" y="4063925"/>
            <a:ext cx="2515500" cy="803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0" name="Google Shape;570;ga9c9e03b85_0_0"/>
          <p:cNvSpPr txBox="1"/>
          <p:nvPr/>
        </p:nvSpPr>
        <p:spPr>
          <a:xfrm>
            <a:off x="6064163" y="4102175"/>
            <a:ext cx="2515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0002,cliente_2,20150101,100</a:t>
            </a:r>
            <a:endParaRPr sz="13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0003,cliente_3,20150101,200</a:t>
            </a:r>
            <a:endParaRPr sz="13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0003,cliente_3,20150101,100</a:t>
            </a:r>
            <a:endParaRPr sz="1300" b="0" i="0" u="none" strike="noStrike" cap="none">
              <a:solidFill>
                <a:srgbClr val="38761D"/>
              </a:solidFill>
              <a:latin typeface="Arial"/>
              <a:ea typeface="Arial"/>
              <a:cs typeface="Arial"/>
              <a:sym typeface="Arial"/>
            </a:endParaRPr>
          </a:p>
        </p:txBody>
      </p:sp>
      <p:sp>
        <p:nvSpPr>
          <p:cNvPr id="571" name="Google Shape;571;ga9c9e03b85_0_0"/>
          <p:cNvSpPr/>
          <p:nvPr/>
        </p:nvSpPr>
        <p:spPr>
          <a:xfrm>
            <a:off x="6118900" y="5279804"/>
            <a:ext cx="2515500" cy="1040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2" name="Google Shape;572;ga9c9e03b85_0_0"/>
          <p:cNvSpPr txBox="1"/>
          <p:nvPr/>
        </p:nvSpPr>
        <p:spPr>
          <a:xfrm>
            <a:off x="6118900" y="5279800"/>
            <a:ext cx="2515500" cy="80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0003,cliente_3,20150101,250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0003,cliente_3,20150101,150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0002,cliente_2,20150101,100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0004,cliente_4,20150101,150</a:t>
            </a:r>
            <a:endParaRPr sz="1300" b="0" i="0" u="none" strike="noStrike" cap="none">
              <a:solidFill>
                <a:srgbClr val="E06666"/>
              </a:solidFill>
              <a:latin typeface="Arial"/>
              <a:ea typeface="Arial"/>
              <a:cs typeface="Arial"/>
              <a:sym typeface="Arial"/>
            </a:endParaRPr>
          </a:p>
        </p:txBody>
      </p:sp>
      <p:sp>
        <p:nvSpPr>
          <p:cNvPr id="573" name="Google Shape;573;ga9c9e03b85_0_0"/>
          <p:cNvSpPr txBox="1"/>
          <p:nvPr/>
        </p:nvSpPr>
        <p:spPr>
          <a:xfrm>
            <a:off x="6934525" y="2238175"/>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HDFS</a:t>
            </a:r>
            <a:endParaRPr sz="1400" b="0" i="0" u="none" strike="noStrike" cap="none">
              <a:solidFill>
                <a:srgbClr val="FFFFFF"/>
              </a:solidFill>
              <a:latin typeface="Arial"/>
              <a:ea typeface="Arial"/>
              <a:cs typeface="Arial"/>
              <a:sym typeface="Arial"/>
            </a:endParaRPr>
          </a:p>
        </p:txBody>
      </p:sp>
      <p:sp>
        <p:nvSpPr>
          <p:cNvPr id="574" name="Google Shape;574;ga9c9e03b85_0_0"/>
          <p:cNvSpPr txBox="1"/>
          <p:nvPr/>
        </p:nvSpPr>
        <p:spPr>
          <a:xfrm>
            <a:off x="6814925" y="2615988"/>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1</a:t>
            </a:r>
            <a:endParaRPr sz="1400" b="0" i="0" u="none" strike="noStrike" cap="none">
              <a:solidFill>
                <a:srgbClr val="000000"/>
              </a:solidFill>
              <a:latin typeface="Arial"/>
              <a:ea typeface="Arial"/>
              <a:cs typeface="Arial"/>
              <a:sym typeface="Arial"/>
            </a:endParaRPr>
          </a:p>
        </p:txBody>
      </p:sp>
      <p:sp>
        <p:nvSpPr>
          <p:cNvPr id="575" name="Google Shape;575;ga9c9e03b85_0_0"/>
          <p:cNvSpPr txBox="1"/>
          <p:nvPr/>
        </p:nvSpPr>
        <p:spPr>
          <a:xfrm>
            <a:off x="6814925" y="3791875"/>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2</a:t>
            </a:r>
            <a:endParaRPr sz="1400" b="0" i="0" u="none" strike="noStrike" cap="none">
              <a:solidFill>
                <a:srgbClr val="000000"/>
              </a:solidFill>
              <a:latin typeface="Arial"/>
              <a:ea typeface="Arial"/>
              <a:cs typeface="Arial"/>
              <a:sym typeface="Arial"/>
            </a:endParaRPr>
          </a:p>
        </p:txBody>
      </p:sp>
      <p:sp>
        <p:nvSpPr>
          <p:cNvPr id="576" name="Google Shape;576;ga9c9e03b85_0_0"/>
          <p:cNvSpPr txBox="1"/>
          <p:nvPr/>
        </p:nvSpPr>
        <p:spPr>
          <a:xfrm>
            <a:off x="6814925" y="4954013"/>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0"/>
        <p:cNvGrpSpPr/>
        <p:nvPr/>
      </p:nvGrpSpPr>
      <p:grpSpPr>
        <a:xfrm>
          <a:off x="0" y="0"/>
          <a:ext cx="0" cy="0"/>
          <a:chOff x="0" y="0"/>
          <a:chExt cx="0" cy="0"/>
        </a:xfrm>
      </p:grpSpPr>
      <p:sp>
        <p:nvSpPr>
          <p:cNvPr id="581" name="Google Shape;581;ga9c9e03b85_0_22"/>
          <p:cNvSpPr/>
          <p:nvPr/>
        </p:nvSpPr>
        <p:spPr>
          <a:xfrm>
            <a:off x="3446825" y="1941675"/>
            <a:ext cx="2515500" cy="383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2" name="Google Shape;582;ga9c9e03b85_0_22"/>
          <p:cNvSpPr/>
          <p:nvPr/>
        </p:nvSpPr>
        <p:spPr>
          <a:xfrm>
            <a:off x="6214650" y="1941675"/>
            <a:ext cx="2515500" cy="383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3" name="Google Shape;583;ga9c9e03b85_0_22"/>
          <p:cNvSpPr txBox="1"/>
          <p:nvPr/>
        </p:nvSpPr>
        <p:spPr>
          <a:xfrm>
            <a:off x="7013275" y="1941663"/>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3</a:t>
            </a:r>
            <a:endParaRPr sz="1400" b="0" i="0" u="none" strike="noStrike" cap="none">
              <a:solidFill>
                <a:srgbClr val="000000"/>
              </a:solidFill>
              <a:latin typeface="Arial"/>
              <a:ea typeface="Arial"/>
              <a:cs typeface="Arial"/>
              <a:sym typeface="Arial"/>
            </a:endParaRPr>
          </a:p>
        </p:txBody>
      </p:sp>
      <p:sp>
        <p:nvSpPr>
          <p:cNvPr id="584" name="Google Shape;584;ga9c9e03b85_0_22"/>
          <p:cNvSpPr/>
          <p:nvPr/>
        </p:nvSpPr>
        <p:spPr>
          <a:xfrm>
            <a:off x="6632600" y="3357475"/>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MAP()</a:t>
            </a:r>
            <a:endParaRPr sz="1400" b="0" i="0" u="none" strike="noStrike" cap="none">
              <a:solidFill>
                <a:srgbClr val="000000"/>
              </a:solidFill>
              <a:latin typeface="Arial"/>
              <a:ea typeface="Arial"/>
              <a:cs typeface="Arial"/>
              <a:sym typeface="Arial"/>
            </a:endParaRPr>
          </a:p>
        </p:txBody>
      </p:sp>
      <p:sp>
        <p:nvSpPr>
          <p:cNvPr id="585" name="Google Shape;585;ga9c9e03b85_0_22"/>
          <p:cNvSpPr txBox="1"/>
          <p:nvPr/>
        </p:nvSpPr>
        <p:spPr>
          <a:xfrm>
            <a:off x="6214650" y="4370525"/>
            <a:ext cx="2515500" cy="111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0003,250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0003,150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0002,100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0004,150</a:t>
            </a:r>
            <a:endParaRPr sz="1300" b="0" i="0" u="none" strike="noStrike" cap="none">
              <a:solidFill>
                <a:srgbClr val="FF9900"/>
              </a:solidFill>
              <a:latin typeface="Arial"/>
              <a:ea typeface="Arial"/>
              <a:cs typeface="Arial"/>
              <a:sym typeface="Arial"/>
            </a:endParaRPr>
          </a:p>
        </p:txBody>
      </p:sp>
      <p:sp>
        <p:nvSpPr>
          <p:cNvPr id="586" name="Google Shape;586;ga9c9e03b85_0_22"/>
          <p:cNvSpPr/>
          <p:nvPr/>
        </p:nvSpPr>
        <p:spPr>
          <a:xfrm>
            <a:off x="774750" y="1941675"/>
            <a:ext cx="2515500" cy="3835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7" name="Google Shape;587;ga9c9e03b85_0_2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Exemplo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588" name="Google Shape;588;ga9c9e03b85_0_2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589" name="Google Shape;589;ga9c9e03b85_0_2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590" name="Google Shape;590;ga9c9e03b85_0_22"/>
          <p:cNvSpPr txBox="1"/>
          <p:nvPr/>
        </p:nvSpPr>
        <p:spPr>
          <a:xfrm>
            <a:off x="774750" y="2419925"/>
            <a:ext cx="2515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0001,cliente_1,20150101,150</a:t>
            </a:r>
            <a:endParaRPr sz="1300" b="0" i="0" u="none" strike="noStrike" cap="none">
              <a:solidFill>
                <a:srgbClr val="FF99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0002,cliente_2,20150101,100</a:t>
            </a:r>
            <a:endParaRPr sz="1300" b="0" i="0" u="none" strike="noStrike" cap="none">
              <a:solidFill>
                <a:srgbClr val="FF99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0001,cliente_1,20150101,250</a:t>
            </a:r>
            <a:endParaRPr sz="1400" b="0" i="0" u="none" strike="noStrike" cap="none">
              <a:solidFill>
                <a:srgbClr val="FF9900"/>
              </a:solidFill>
              <a:latin typeface="Arial"/>
              <a:ea typeface="Arial"/>
              <a:cs typeface="Arial"/>
              <a:sym typeface="Arial"/>
            </a:endParaRPr>
          </a:p>
        </p:txBody>
      </p:sp>
      <p:sp>
        <p:nvSpPr>
          <p:cNvPr id="591" name="Google Shape;591;ga9c9e03b85_0_22"/>
          <p:cNvSpPr txBox="1"/>
          <p:nvPr/>
        </p:nvSpPr>
        <p:spPr>
          <a:xfrm>
            <a:off x="3446813" y="2265725"/>
            <a:ext cx="2515500" cy="698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0002,cliente_2,20150101,100</a:t>
            </a:r>
            <a:endParaRPr sz="13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0003,cliente_3,20150101,200</a:t>
            </a:r>
            <a:endParaRPr sz="1300" b="0" i="0" u="none" strike="noStrike" cap="none">
              <a:solidFill>
                <a:srgbClr val="38761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0003,cliente_3,20150101,100</a:t>
            </a:r>
            <a:endParaRPr sz="1300" b="0" i="0" u="none" strike="noStrike" cap="none">
              <a:solidFill>
                <a:srgbClr val="38761D"/>
              </a:solidFill>
              <a:latin typeface="Arial"/>
              <a:ea typeface="Arial"/>
              <a:cs typeface="Arial"/>
              <a:sym typeface="Arial"/>
            </a:endParaRPr>
          </a:p>
        </p:txBody>
      </p:sp>
      <p:sp>
        <p:nvSpPr>
          <p:cNvPr id="592" name="Google Shape;592;ga9c9e03b85_0_22"/>
          <p:cNvSpPr txBox="1"/>
          <p:nvPr/>
        </p:nvSpPr>
        <p:spPr>
          <a:xfrm>
            <a:off x="6214650" y="2367425"/>
            <a:ext cx="2515500" cy="803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0003,cliente_3,20150101,250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0003,cliente_3,20150101,150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0002,cliente_2,20150101,100</a:t>
            </a:r>
            <a:endParaRPr sz="1300" b="0" i="0" u="none" strike="noStrike" cap="none">
              <a:solidFill>
                <a:srgbClr val="E06666"/>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0004,cliente_4,20150101,150</a:t>
            </a:r>
            <a:endParaRPr sz="1300" b="0" i="0" u="none" strike="noStrike" cap="none">
              <a:solidFill>
                <a:srgbClr val="E06666"/>
              </a:solidFill>
              <a:latin typeface="Arial"/>
              <a:ea typeface="Arial"/>
              <a:cs typeface="Arial"/>
              <a:sym typeface="Arial"/>
            </a:endParaRPr>
          </a:p>
        </p:txBody>
      </p:sp>
      <p:sp>
        <p:nvSpPr>
          <p:cNvPr id="593" name="Google Shape;593;ga9c9e03b85_0_22"/>
          <p:cNvSpPr txBox="1"/>
          <p:nvPr/>
        </p:nvSpPr>
        <p:spPr>
          <a:xfrm>
            <a:off x="1573375" y="1941663"/>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1</a:t>
            </a:r>
            <a:endParaRPr sz="1400" b="0" i="0" u="none" strike="noStrike" cap="none">
              <a:solidFill>
                <a:srgbClr val="000000"/>
              </a:solidFill>
              <a:latin typeface="Arial"/>
              <a:ea typeface="Arial"/>
              <a:cs typeface="Arial"/>
              <a:sym typeface="Arial"/>
            </a:endParaRPr>
          </a:p>
        </p:txBody>
      </p:sp>
      <p:sp>
        <p:nvSpPr>
          <p:cNvPr id="594" name="Google Shape;594;ga9c9e03b85_0_22"/>
          <p:cNvSpPr/>
          <p:nvPr/>
        </p:nvSpPr>
        <p:spPr>
          <a:xfrm>
            <a:off x="1192700" y="3357475"/>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MAP()</a:t>
            </a:r>
            <a:endParaRPr sz="1400" b="0" i="0" u="none" strike="noStrike" cap="none">
              <a:solidFill>
                <a:srgbClr val="000000"/>
              </a:solidFill>
              <a:latin typeface="Arial"/>
              <a:ea typeface="Arial"/>
              <a:cs typeface="Arial"/>
              <a:sym typeface="Arial"/>
            </a:endParaRPr>
          </a:p>
        </p:txBody>
      </p:sp>
      <p:sp>
        <p:nvSpPr>
          <p:cNvPr id="595" name="Google Shape;595;ga9c9e03b85_0_22"/>
          <p:cNvSpPr txBox="1"/>
          <p:nvPr/>
        </p:nvSpPr>
        <p:spPr>
          <a:xfrm>
            <a:off x="774750" y="4370525"/>
            <a:ext cx="25155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0001,150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0002,100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0001,250</a:t>
            </a:r>
            <a:endParaRPr sz="1400" b="0" i="0" u="none" strike="noStrike" cap="none">
              <a:solidFill>
                <a:srgbClr val="FF9900"/>
              </a:solidFill>
              <a:latin typeface="Arial"/>
              <a:ea typeface="Arial"/>
              <a:cs typeface="Arial"/>
              <a:sym typeface="Arial"/>
            </a:endParaRPr>
          </a:p>
        </p:txBody>
      </p:sp>
      <p:sp>
        <p:nvSpPr>
          <p:cNvPr id="596" name="Google Shape;596;ga9c9e03b85_0_22"/>
          <p:cNvSpPr txBox="1"/>
          <p:nvPr/>
        </p:nvSpPr>
        <p:spPr>
          <a:xfrm>
            <a:off x="4245450" y="1941663"/>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2</a:t>
            </a:r>
            <a:endParaRPr sz="1400" b="0" i="0" u="none" strike="noStrike" cap="none">
              <a:solidFill>
                <a:srgbClr val="000000"/>
              </a:solidFill>
              <a:latin typeface="Arial"/>
              <a:ea typeface="Arial"/>
              <a:cs typeface="Arial"/>
              <a:sym typeface="Arial"/>
            </a:endParaRPr>
          </a:p>
        </p:txBody>
      </p:sp>
      <p:sp>
        <p:nvSpPr>
          <p:cNvPr id="597" name="Google Shape;597;ga9c9e03b85_0_22"/>
          <p:cNvSpPr/>
          <p:nvPr/>
        </p:nvSpPr>
        <p:spPr>
          <a:xfrm>
            <a:off x="3864775" y="3357475"/>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MAP()</a:t>
            </a:r>
            <a:endParaRPr sz="1400" b="0" i="0" u="none" strike="noStrike" cap="none">
              <a:solidFill>
                <a:srgbClr val="000000"/>
              </a:solidFill>
              <a:latin typeface="Arial"/>
              <a:ea typeface="Arial"/>
              <a:cs typeface="Arial"/>
              <a:sym typeface="Arial"/>
            </a:endParaRPr>
          </a:p>
        </p:txBody>
      </p:sp>
      <p:sp>
        <p:nvSpPr>
          <p:cNvPr id="598" name="Google Shape;598;ga9c9e03b85_0_22"/>
          <p:cNvSpPr txBox="1"/>
          <p:nvPr/>
        </p:nvSpPr>
        <p:spPr>
          <a:xfrm>
            <a:off x="3446825" y="4370525"/>
            <a:ext cx="25155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0002,100</a:t>
            </a:r>
            <a:endParaRPr sz="13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0003,200</a:t>
            </a:r>
            <a:endParaRPr sz="13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0003,100</a:t>
            </a:r>
            <a:endParaRPr sz="1300" b="0" i="0" u="none" strike="noStrike" cap="none">
              <a:solidFill>
                <a:srgbClr val="FF9900"/>
              </a:solidFill>
              <a:latin typeface="Arial"/>
              <a:ea typeface="Arial"/>
              <a:cs typeface="Arial"/>
              <a:sym typeface="Arial"/>
            </a:endParaRPr>
          </a:p>
        </p:txBody>
      </p:sp>
      <p:sp>
        <p:nvSpPr>
          <p:cNvPr id="599" name="Google Shape;599;ga9c9e03b85_0_22"/>
          <p:cNvSpPr txBox="1"/>
          <p:nvPr/>
        </p:nvSpPr>
        <p:spPr>
          <a:xfrm>
            <a:off x="922100" y="1164544"/>
            <a:ext cx="7603200" cy="6984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Clr>
                <a:srgbClr val="000000"/>
              </a:buClr>
              <a:buSzPts val="1400"/>
              <a:buFont typeface="Arial"/>
              <a:buNone/>
            </a:pPr>
            <a:r>
              <a:rPr lang="pt-BR" sz="1400" b="1" i="0" u="none" strike="noStrike" cap="none">
                <a:solidFill>
                  <a:srgbClr val="00FF00"/>
                </a:solidFill>
                <a:latin typeface="Montserrat"/>
                <a:ea typeface="Montserrat"/>
                <a:cs typeface="Montserrat"/>
                <a:sym typeface="Montserrat"/>
              </a:rPr>
              <a:t>(K1,V1)→Map</a:t>
            </a:r>
            <a:r>
              <a:rPr lang="pt-BR" sz="1400" b="1" i="0" u="none" strike="noStrike" cap="none">
                <a:solidFill>
                  <a:srgbClr val="FFFFFF"/>
                </a:solidFill>
                <a:latin typeface="Montserrat"/>
                <a:ea typeface="Montserrat"/>
                <a:cs typeface="Montserrat"/>
                <a:sym typeface="Montserrat"/>
              </a:rPr>
              <a:t>→list(K2,V2)→ (K2, list(V2))→Reduce→list(K3, V3)</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03"/>
        <p:cNvGrpSpPr/>
        <p:nvPr/>
      </p:nvGrpSpPr>
      <p:grpSpPr>
        <a:xfrm>
          <a:off x="0" y="0"/>
          <a:ext cx="0" cy="0"/>
          <a:chOff x="0" y="0"/>
          <a:chExt cx="0" cy="0"/>
        </a:xfrm>
      </p:grpSpPr>
      <p:sp>
        <p:nvSpPr>
          <p:cNvPr id="604" name="Google Shape;604;ga9c9e03b85_0_44"/>
          <p:cNvSpPr/>
          <p:nvPr/>
        </p:nvSpPr>
        <p:spPr>
          <a:xfrm>
            <a:off x="3394138" y="1561150"/>
            <a:ext cx="2515500" cy="2541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ga9c9e03b85_0_44"/>
          <p:cNvSpPr/>
          <p:nvPr/>
        </p:nvSpPr>
        <p:spPr>
          <a:xfrm>
            <a:off x="6161963" y="1561150"/>
            <a:ext cx="2515500" cy="2754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6" name="Google Shape;606;ga9c9e03b85_0_44"/>
          <p:cNvSpPr txBox="1"/>
          <p:nvPr/>
        </p:nvSpPr>
        <p:spPr>
          <a:xfrm>
            <a:off x="6960588" y="1561138"/>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3</a:t>
            </a:r>
            <a:endParaRPr sz="1400" b="0" i="0" u="none" strike="noStrike" cap="none">
              <a:solidFill>
                <a:srgbClr val="000000"/>
              </a:solidFill>
              <a:latin typeface="Arial"/>
              <a:ea typeface="Arial"/>
              <a:cs typeface="Arial"/>
              <a:sym typeface="Arial"/>
            </a:endParaRPr>
          </a:p>
        </p:txBody>
      </p:sp>
      <p:sp>
        <p:nvSpPr>
          <p:cNvPr id="607" name="Google Shape;607;ga9c9e03b85_0_44"/>
          <p:cNvSpPr/>
          <p:nvPr/>
        </p:nvSpPr>
        <p:spPr>
          <a:xfrm>
            <a:off x="6719563" y="2765950"/>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dk1"/>
                </a:solidFill>
                <a:latin typeface="Arial"/>
                <a:ea typeface="Arial"/>
                <a:cs typeface="Arial"/>
                <a:sym typeface="Arial"/>
              </a:rPr>
              <a:t>Sort</a:t>
            </a:r>
            <a:r>
              <a:rPr lang="pt-B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08" name="Google Shape;608;ga9c9e03b85_0_44"/>
          <p:cNvSpPr txBox="1"/>
          <p:nvPr/>
        </p:nvSpPr>
        <p:spPr>
          <a:xfrm>
            <a:off x="6161963" y="1833600"/>
            <a:ext cx="2515500" cy="11100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0003,250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0003,150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0002,100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0004,150</a:t>
            </a:r>
            <a:endParaRPr sz="1300" b="0" i="0" u="none" strike="noStrike" cap="none">
              <a:solidFill>
                <a:srgbClr val="FF9900"/>
              </a:solidFill>
              <a:latin typeface="Arial"/>
              <a:ea typeface="Arial"/>
              <a:cs typeface="Arial"/>
              <a:sym typeface="Arial"/>
            </a:endParaRPr>
          </a:p>
        </p:txBody>
      </p:sp>
      <p:sp>
        <p:nvSpPr>
          <p:cNvPr id="609" name="Google Shape;609;ga9c9e03b85_0_44"/>
          <p:cNvSpPr/>
          <p:nvPr/>
        </p:nvSpPr>
        <p:spPr>
          <a:xfrm>
            <a:off x="722063" y="1561150"/>
            <a:ext cx="2515500" cy="2501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0" name="Google Shape;610;ga9c9e03b85_0_4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Exemplo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611" name="Google Shape;611;ga9c9e03b85_0_4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612" name="Google Shape;612;ga9c9e03b85_0_4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613" name="Google Shape;613;ga9c9e03b85_0_44"/>
          <p:cNvSpPr txBox="1"/>
          <p:nvPr/>
        </p:nvSpPr>
        <p:spPr>
          <a:xfrm>
            <a:off x="1520688" y="1561138"/>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1</a:t>
            </a:r>
            <a:endParaRPr sz="1400" b="0" i="0" u="none" strike="noStrike" cap="none">
              <a:solidFill>
                <a:srgbClr val="000000"/>
              </a:solidFill>
              <a:latin typeface="Arial"/>
              <a:ea typeface="Arial"/>
              <a:cs typeface="Arial"/>
              <a:sym typeface="Arial"/>
            </a:endParaRPr>
          </a:p>
        </p:txBody>
      </p:sp>
      <p:sp>
        <p:nvSpPr>
          <p:cNvPr id="614" name="Google Shape;614;ga9c9e03b85_0_44"/>
          <p:cNvSpPr/>
          <p:nvPr/>
        </p:nvSpPr>
        <p:spPr>
          <a:xfrm>
            <a:off x="1257713" y="2725625"/>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Sort()</a:t>
            </a:r>
            <a:endParaRPr sz="1400" b="0" i="0" u="none" strike="noStrike" cap="none">
              <a:solidFill>
                <a:srgbClr val="000000"/>
              </a:solidFill>
              <a:latin typeface="Arial"/>
              <a:ea typeface="Arial"/>
              <a:cs typeface="Arial"/>
              <a:sym typeface="Arial"/>
            </a:endParaRPr>
          </a:p>
        </p:txBody>
      </p:sp>
      <p:sp>
        <p:nvSpPr>
          <p:cNvPr id="615" name="Google Shape;615;ga9c9e03b85_0_44"/>
          <p:cNvSpPr txBox="1"/>
          <p:nvPr/>
        </p:nvSpPr>
        <p:spPr>
          <a:xfrm>
            <a:off x="722063" y="1986900"/>
            <a:ext cx="25155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0001,150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0002,100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0001,250</a:t>
            </a:r>
            <a:endParaRPr sz="1400" b="0" i="0" u="none" strike="noStrike" cap="none">
              <a:solidFill>
                <a:srgbClr val="FF9900"/>
              </a:solidFill>
              <a:latin typeface="Arial"/>
              <a:ea typeface="Arial"/>
              <a:cs typeface="Arial"/>
              <a:sym typeface="Arial"/>
            </a:endParaRPr>
          </a:p>
        </p:txBody>
      </p:sp>
      <p:sp>
        <p:nvSpPr>
          <p:cNvPr id="616" name="Google Shape;616;ga9c9e03b85_0_44"/>
          <p:cNvSpPr txBox="1"/>
          <p:nvPr/>
        </p:nvSpPr>
        <p:spPr>
          <a:xfrm>
            <a:off x="4192763" y="1561138"/>
            <a:ext cx="1014000" cy="239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2</a:t>
            </a:r>
            <a:endParaRPr sz="1400" b="0" i="0" u="none" strike="noStrike" cap="none">
              <a:solidFill>
                <a:srgbClr val="000000"/>
              </a:solidFill>
              <a:latin typeface="Arial"/>
              <a:ea typeface="Arial"/>
              <a:cs typeface="Arial"/>
              <a:sym typeface="Arial"/>
            </a:endParaRPr>
          </a:p>
        </p:txBody>
      </p:sp>
      <p:sp>
        <p:nvSpPr>
          <p:cNvPr id="617" name="Google Shape;617;ga9c9e03b85_0_44"/>
          <p:cNvSpPr/>
          <p:nvPr/>
        </p:nvSpPr>
        <p:spPr>
          <a:xfrm>
            <a:off x="3929788" y="2616650"/>
            <a:ext cx="1444200" cy="8514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chemeClr val="dk1"/>
                </a:solidFill>
                <a:latin typeface="Arial"/>
                <a:ea typeface="Arial"/>
                <a:cs typeface="Arial"/>
                <a:sym typeface="Arial"/>
              </a:rPr>
              <a:t>Sort</a:t>
            </a:r>
            <a:r>
              <a:rPr lang="pt-BR" sz="1400" b="0" i="0" u="none" strike="noStrike" cap="none">
                <a:solidFill>
                  <a:srgbClr val="000000"/>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p:txBody>
      </p:sp>
      <p:sp>
        <p:nvSpPr>
          <p:cNvPr id="618" name="Google Shape;618;ga9c9e03b85_0_44"/>
          <p:cNvSpPr txBox="1"/>
          <p:nvPr/>
        </p:nvSpPr>
        <p:spPr>
          <a:xfrm>
            <a:off x="3394138" y="1880488"/>
            <a:ext cx="2515500" cy="698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0002,100</a:t>
            </a:r>
            <a:endParaRPr sz="13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0003,200</a:t>
            </a:r>
            <a:endParaRPr sz="13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0003,100</a:t>
            </a:r>
            <a:endParaRPr sz="1300" b="0" i="0" u="none" strike="noStrike" cap="none">
              <a:solidFill>
                <a:srgbClr val="FF9900"/>
              </a:solidFill>
              <a:latin typeface="Arial"/>
              <a:ea typeface="Arial"/>
              <a:cs typeface="Arial"/>
              <a:sym typeface="Arial"/>
            </a:endParaRPr>
          </a:p>
        </p:txBody>
      </p:sp>
      <p:sp>
        <p:nvSpPr>
          <p:cNvPr id="619" name="Google Shape;619;ga9c9e03b85_0_44"/>
          <p:cNvSpPr txBox="1"/>
          <p:nvPr/>
        </p:nvSpPr>
        <p:spPr>
          <a:xfrm>
            <a:off x="922100" y="1164547"/>
            <a:ext cx="7603200" cy="3966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(K1,V1)→Map→</a:t>
            </a:r>
            <a:r>
              <a:rPr lang="pt-BR" sz="1400" b="1" i="0" u="none" strike="noStrike" cap="none">
                <a:solidFill>
                  <a:srgbClr val="00FF00"/>
                </a:solidFill>
                <a:latin typeface="Montserrat"/>
                <a:ea typeface="Montserrat"/>
                <a:cs typeface="Montserrat"/>
                <a:sym typeface="Montserrat"/>
              </a:rPr>
              <a:t>list(K2,V2)→ (K2, list(V2))</a:t>
            </a:r>
            <a:r>
              <a:rPr lang="pt-BR" sz="1400" b="1" i="0" u="none" strike="noStrike" cap="none">
                <a:solidFill>
                  <a:srgbClr val="FFFFFF"/>
                </a:solidFill>
                <a:latin typeface="Montserrat"/>
                <a:ea typeface="Montserrat"/>
                <a:cs typeface="Montserrat"/>
                <a:sym typeface="Montserrat"/>
              </a:rPr>
              <a:t>→Reduce→list(K3, V3)</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0" name="Google Shape;620;ga9c9e03b85_0_44"/>
          <p:cNvSpPr txBox="1"/>
          <p:nvPr/>
        </p:nvSpPr>
        <p:spPr>
          <a:xfrm>
            <a:off x="769938" y="3577025"/>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0001,(150, 250)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0002,100</a:t>
            </a:r>
            <a:endParaRPr sz="1400" b="0" i="0" u="none" strike="noStrike" cap="none">
              <a:solidFill>
                <a:srgbClr val="FF9900"/>
              </a:solidFill>
              <a:latin typeface="Arial"/>
              <a:ea typeface="Arial"/>
              <a:cs typeface="Arial"/>
              <a:sym typeface="Arial"/>
            </a:endParaRPr>
          </a:p>
        </p:txBody>
      </p:sp>
      <p:sp>
        <p:nvSpPr>
          <p:cNvPr id="621" name="Google Shape;621;ga9c9e03b85_0_44"/>
          <p:cNvSpPr txBox="1"/>
          <p:nvPr/>
        </p:nvSpPr>
        <p:spPr>
          <a:xfrm>
            <a:off x="3394138" y="3617346"/>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0002,100</a:t>
            </a:r>
            <a:endParaRPr sz="1300" b="0" i="0" u="none" strike="noStrike" cap="none">
              <a:solidFill>
                <a:srgbClr val="38761D"/>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38761D"/>
                </a:solidFill>
                <a:latin typeface="Arial"/>
                <a:ea typeface="Arial"/>
                <a:cs typeface="Arial"/>
                <a:sym typeface="Arial"/>
              </a:rPr>
              <a:t>0003,(200, 100)</a:t>
            </a:r>
            <a:endParaRPr sz="1300" b="0" i="0" u="none" strike="noStrike" cap="none">
              <a:solidFill>
                <a:srgbClr val="FF9900"/>
              </a:solidFill>
              <a:latin typeface="Arial"/>
              <a:ea typeface="Arial"/>
              <a:cs typeface="Arial"/>
              <a:sym typeface="Arial"/>
            </a:endParaRPr>
          </a:p>
        </p:txBody>
      </p:sp>
      <p:sp>
        <p:nvSpPr>
          <p:cNvPr id="622" name="Google Shape;622;ga9c9e03b85_0_44"/>
          <p:cNvSpPr txBox="1"/>
          <p:nvPr/>
        </p:nvSpPr>
        <p:spPr>
          <a:xfrm>
            <a:off x="6209838" y="3594457"/>
            <a:ext cx="25155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0003,(250, 150)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0002,100</a:t>
            </a:r>
            <a:endParaRPr sz="13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E06666"/>
                </a:solidFill>
                <a:latin typeface="Arial"/>
                <a:ea typeface="Arial"/>
                <a:cs typeface="Arial"/>
                <a:sym typeface="Arial"/>
              </a:rPr>
              <a:t>0004,150</a:t>
            </a:r>
            <a:endParaRPr sz="1300" b="0" i="0" u="none" strike="noStrike" cap="none">
              <a:solidFill>
                <a:srgbClr val="FF9900"/>
              </a:solidFill>
              <a:latin typeface="Arial"/>
              <a:ea typeface="Arial"/>
              <a:cs typeface="Arial"/>
              <a:sym typeface="Arial"/>
            </a:endParaRPr>
          </a:p>
        </p:txBody>
      </p:sp>
      <p:sp>
        <p:nvSpPr>
          <p:cNvPr id="623" name="Google Shape;623;ga9c9e03b85_0_44"/>
          <p:cNvSpPr/>
          <p:nvPr/>
        </p:nvSpPr>
        <p:spPr>
          <a:xfrm>
            <a:off x="874475" y="5281000"/>
            <a:ext cx="2515500" cy="153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4" name="Google Shape;624;ga9c9e03b85_0_44"/>
          <p:cNvSpPr txBox="1"/>
          <p:nvPr/>
        </p:nvSpPr>
        <p:spPr>
          <a:xfrm>
            <a:off x="1734875" y="5281000"/>
            <a:ext cx="7947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4</a:t>
            </a:r>
            <a:endParaRPr sz="1400" b="0" i="0" u="none" strike="noStrike" cap="none">
              <a:solidFill>
                <a:srgbClr val="000000"/>
              </a:solidFill>
              <a:latin typeface="Arial"/>
              <a:ea typeface="Arial"/>
              <a:cs typeface="Arial"/>
              <a:sym typeface="Arial"/>
            </a:endParaRPr>
          </a:p>
        </p:txBody>
      </p:sp>
      <p:sp>
        <p:nvSpPr>
          <p:cNvPr id="625" name="Google Shape;625;ga9c9e03b85_0_44"/>
          <p:cNvSpPr/>
          <p:nvPr/>
        </p:nvSpPr>
        <p:spPr>
          <a:xfrm>
            <a:off x="1410125" y="6015850"/>
            <a:ext cx="1444200" cy="396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merge</a:t>
            </a:r>
            <a:endParaRPr sz="1400" b="0" i="0" u="none" strike="noStrike" cap="none">
              <a:solidFill>
                <a:srgbClr val="000000"/>
              </a:solidFill>
              <a:latin typeface="Arial"/>
              <a:ea typeface="Arial"/>
              <a:cs typeface="Arial"/>
              <a:sym typeface="Arial"/>
            </a:endParaRPr>
          </a:p>
        </p:txBody>
      </p:sp>
      <p:sp>
        <p:nvSpPr>
          <p:cNvPr id="626" name="Google Shape;626;ga9c9e03b85_0_44"/>
          <p:cNvSpPr txBox="1"/>
          <p:nvPr/>
        </p:nvSpPr>
        <p:spPr>
          <a:xfrm>
            <a:off x="935450" y="5554500"/>
            <a:ext cx="10140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FF9900"/>
                </a:solidFill>
                <a:latin typeface="Arial"/>
                <a:ea typeface="Arial"/>
                <a:cs typeface="Arial"/>
                <a:sym typeface="Arial"/>
              </a:rPr>
              <a:t>0001,(150, 250)</a:t>
            </a:r>
            <a:endParaRPr sz="9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FF9900"/>
                </a:solidFill>
                <a:latin typeface="Arial"/>
                <a:ea typeface="Arial"/>
                <a:cs typeface="Arial"/>
                <a:sym typeface="Arial"/>
              </a:rPr>
              <a:t>0002,100</a:t>
            </a:r>
            <a:endParaRPr sz="900" b="0" i="0" u="none" strike="noStrike" cap="none">
              <a:solidFill>
                <a:srgbClr val="FF9900"/>
              </a:solidFill>
              <a:latin typeface="Arial"/>
              <a:ea typeface="Arial"/>
              <a:cs typeface="Arial"/>
              <a:sym typeface="Arial"/>
            </a:endParaRPr>
          </a:p>
        </p:txBody>
      </p:sp>
      <p:sp>
        <p:nvSpPr>
          <p:cNvPr id="627" name="Google Shape;627;ga9c9e03b85_0_44"/>
          <p:cNvSpPr txBox="1"/>
          <p:nvPr/>
        </p:nvSpPr>
        <p:spPr>
          <a:xfrm>
            <a:off x="922338" y="6331625"/>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0001,(150, 250)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0002,(100,100,100)</a:t>
            </a:r>
            <a:endParaRPr sz="1400" b="0" i="0" u="none" strike="noStrike" cap="none">
              <a:solidFill>
                <a:srgbClr val="FF9900"/>
              </a:solidFill>
              <a:latin typeface="Arial"/>
              <a:ea typeface="Arial"/>
              <a:cs typeface="Arial"/>
              <a:sym typeface="Arial"/>
            </a:endParaRPr>
          </a:p>
        </p:txBody>
      </p:sp>
      <p:sp>
        <p:nvSpPr>
          <p:cNvPr id="628" name="Google Shape;628;ga9c9e03b85_0_44"/>
          <p:cNvSpPr txBox="1"/>
          <p:nvPr/>
        </p:nvSpPr>
        <p:spPr>
          <a:xfrm>
            <a:off x="1862600" y="5569025"/>
            <a:ext cx="733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38761D"/>
                </a:solidFill>
                <a:latin typeface="Arial"/>
                <a:ea typeface="Arial"/>
                <a:cs typeface="Arial"/>
                <a:sym typeface="Arial"/>
              </a:rPr>
              <a:t>0002,100</a:t>
            </a:r>
            <a:endParaRPr sz="900" b="0" i="0" u="none" strike="noStrike" cap="none">
              <a:solidFill>
                <a:srgbClr val="38761D"/>
              </a:solidFill>
              <a:latin typeface="Arial"/>
              <a:ea typeface="Arial"/>
              <a:cs typeface="Arial"/>
              <a:sym typeface="Arial"/>
            </a:endParaRPr>
          </a:p>
        </p:txBody>
      </p:sp>
      <p:sp>
        <p:nvSpPr>
          <p:cNvPr id="629" name="Google Shape;629;ga9c9e03b85_0_44"/>
          <p:cNvSpPr txBox="1"/>
          <p:nvPr/>
        </p:nvSpPr>
        <p:spPr>
          <a:xfrm>
            <a:off x="2595800" y="5569013"/>
            <a:ext cx="733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FF0000"/>
                </a:solidFill>
                <a:latin typeface="Arial"/>
                <a:ea typeface="Arial"/>
                <a:cs typeface="Arial"/>
                <a:sym typeface="Arial"/>
              </a:rPr>
              <a:t>0002,100</a:t>
            </a:r>
            <a:endParaRPr sz="900" b="0" i="0" u="none" strike="noStrike" cap="none">
              <a:solidFill>
                <a:srgbClr val="FF0000"/>
              </a:solidFill>
              <a:latin typeface="Arial"/>
              <a:ea typeface="Arial"/>
              <a:cs typeface="Arial"/>
              <a:sym typeface="Arial"/>
            </a:endParaRPr>
          </a:p>
        </p:txBody>
      </p:sp>
      <p:sp>
        <p:nvSpPr>
          <p:cNvPr id="630" name="Google Shape;630;ga9c9e03b85_0_44"/>
          <p:cNvSpPr/>
          <p:nvPr/>
        </p:nvSpPr>
        <p:spPr>
          <a:xfrm>
            <a:off x="5093400" y="5226350"/>
            <a:ext cx="2515500" cy="153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1" name="Google Shape;631;ga9c9e03b85_0_44"/>
          <p:cNvSpPr txBox="1"/>
          <p:nvPr/>
        </p:nvSpPr>
        <p:spPr>
          <a:xfrm>
            <a:off x="5953800" y="5226350"/>
            <a:ext cx="7947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5</a:t>
            </a:r>
            <a:endParaRPr sz="1400" b="0" i="0" u="none" strike="noStrike" cap="none">
              <a:solidFill>
                <a:srgbClr val="000000"/>
              </a:solidFill>
              <a:latin typeface="Arial"/>
              <a:ea typeface="Arial"/>
              <a:cs typeface="Arial"/>
              <a:sym typeface="Arial"/>
            </a:endParaRPr>
          </a:p>
        </p:txBody>
      </p:sp>
      <p:sp>
        <p:nvSpPr>
          <p:cNvPr id="632" name="Google Shape;632;ga9c9e03b85_0_44"/>
          <p:cNvSpPr/>
          <p:nvPr/>
        </p:nvSpPr>
        <p:spPr>
          <a:xfrm>
            <a:off x="5629050" y="5961200"/>
            <a:ext cx="1444200" cy="396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merge</a:t>
            </a:r>
            <a:endParaRPr sz="1400" b="0" i="0" u="none" strike="noStrike" cap="none">
              <a:solidFill>
                <a:srgbClr val="000000"/>
              </a:solidFill>
              <a:latin typeface="Arial"/>
              <a:ea typeface="Arial"/>
              <a:cs typeface="Arial"/>
              <a:sym typeface="Arial"/>
            </a:endParaRPr>
          </a:p>
        </p:txBody>
      </p:sp>
      <p:sp>
        <p:nvSpPr>
          <p:cNvPr id="633" name="Google Shape;633;ga9c9e03b85_0_44"/>
          <p:cNvSpPr txBox="1"/>
          <p:nvPr/>
        </p:nvSpPr>
        <p:spPr>
          <a:xfrm>
            <a:off x="5154375" y="5499850"/>
            <a:ext cx="10140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38761D"/>
                </a:solidFill>
                <a:latin typeface="Arial"/>
                <a:ea typeface="Arial"/>
                <a:cs typeface="Arial"/>
                <a:sym typeface="Arial"/>
              </a:rPr>
              <a:t>0003,(200, 100)</a:t>
            </a:r>
            <a:endParaRPr sz="9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endParaRPr sz="900" b="0" i="0" u="none" strike="noStrike" cap="none">
              <a:solidFill>
                <a:srgbClr val="FF9900"/>
              </a:solidFill>
              <a:latin typeface="Arial"/>
              <a:ea typeface="Arial"/>
              <a:cs typeface="Arial"/>
              <a:sym typeface="Arial"/>
            </a:endParaRPr>
          </a:p>
        </p:txBody>
      </p:sp>
      <p:sp>
        <p:nvSpPr>
          <p:cNvPr id="634" name="Google Shape;634;ga9c9e03b85_0_44"/>
          <p:cNvSpPr txBox="1"/>
          <p:nvPr/>
        </p:nvSpPr>
        <p:spPr>
          <a:xfrm>
            <a:off x="5141263" y="6276975"/>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0003,(200, 100,250,150)</a:t>
            </a:r>
            <a:endParaRPr sz="13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0004,(150)</a:t>
            </a:r>
            <a:endParaRPr sz="1400" b="0" i="0" u="none" strike="noStrike" cap="none">
              <a:solidFill>
                <a:srgbClr val="FF0000"/>
              </a:solidFill>
              <a:latin typeface="Arial"/>
              <a:ea typeface="Arial"/>
              <a:cs typeface="Arial"/>
              <a:sym typeface="Arial"/>
            </a:endParaRPr>
          </a:p>
        </p:txBody>
      </p:sp>
      <p:sp>
        <p:nvSpPr>
          <p:cNvPr id="635" name="Google Shape;635;ga9c9e03b85_0_44"/>
          <p:cNvSpPr txBox="1"/>
          <p:nvPr/>
        </p:nvSpPr>
        <p:spPr>
          <a:xfrm>
            <a:off x="6081525" y="5514375"/>
            <a:ext cx="11496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E06666"/>
                </a:solidFill>
                <a:latin typeface="Arial"/>
                <a:ea typeface="Arial"/>
                <a:cs typeface="Arial"/>
                <a:sym typeface="Arial"/>
              </a:rPr>
              <a:t>0003,(250, 150)</a:t>
            </a:r>
            <a:endParaRPr sz="900" b="0" i="0" u="none" strike="noStrike" cap="none">
              <a:solidFill>
                <a:srgbClr val="E06666"/>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900"/>
              <a:buFont typeface="Arial"/>
              <a:buNone/>
            </a:pPr>
            <a:r>
              <a:rPr lang="pt-BR" sz="900" b="0" i="0" u="none" strike="noStrike" cap="none">
                <a:solidFill>
                  <a:srgbClr val="E06666"/>
                </a:solidFill>
                <a:latin typeface="Arial"/>
                <a:ea typeface="Arial"/>
                <a:cs typeface="Arial"/>
                <a:sym typeface="Arial"/>
              </a:rPr>
              <a:t>0004,150</a:t>
            </a:r>
            <a:endParaRPr sz="500" b="0" i="0" u="none" strike="noStrike" cap="none">
              <a:solidFill>
                <a:srgbClr val="38761D"/>
              </a:solidFill>
              <a:latin typeface="Arial"/>
              <a:ea typeface="Arial"/>
              <a:cs typeface="Arial"/>
              <a:sym typeface="Arial"/>
            </a:endParaRPr>
          </a:p>
        </p:txBody>
      </p:sp>
      <p:cxnSp>
        <p:nvCxnSpPr>
          <p:cNvPr id="636" name="Google Shape;636;ga9c9e03b85_0_44"/>
          <p:cNvCxnSpPr>
            <a:stCxn id="620" idx="2"/>
            <a:endCxn id="624" idx="0"/>
          </p:cNvCxnSpPr>
          <p:nvPr/>
        </p:nvCxnSpPr>
        <p:spPr>
          <a:xfrm>
            <a:off x="2027688" y="4062125"/>
            <a:ext cx="104400" cy="1218900"/>
          </a:xfrm>
          <a:prstGeom prst="straightConnector1">
            <a:avLst/>
          </a:prstGeom>
          <a:noFill/>
          <a:ln w="28575" cap="flat" cmpd="sng">
            <a:solidFill>
              <a:srgbClr val="FF9900"/>
            </a:solidFill>
            <a:prstDash val="solid"/>
            <a:round/>
            <a:headEnd type="none" w="sm" len="sm"/>
            <a:tailEnd type="none" w="sm" len="sm"/>
          </a:ln>
        </p:spPr>
      </p:cxnSp>
      <p:cxnSp>
        <p:nvCxnSpPr>
          <p:cNvPr id="637" name="Google Shape;637;ga9c9e03b85_0_44"/>
          <p:cNvCxnSpPr>
            <a:stCxn id="621" idx="2"/>
            <a:endCxn id="624" idx="0"/>
          </p:cNvCxnSpPr>
          <p:nvPr/>
        </p:nvCxnSpPr>
        <p:spPr>
          <a:xfrm flipH="1">
            <a:off x="2132188" y="4102446"/>
            <a:ext cx="2519700" cy="1178700"/>
          </a:xfrm>
          <a:prstGeom prst="straightConnector1">
            <a:avLst/>
          </a:prstGeom>
          <a:noFill/>
          <a:ln w="28575" cap="flat" cmpd="sng">
            <a:solidFill>
              <a:srgbClr val="6AA84F"/>
            </a:solidFill>
            <a:prstDash val="solid"/>
            <a:round/>
            <a:headEnd type="none" w="sm" len="sm"/>
            <a:tailEnd type="none" w="sm" len="sm"/>
          </a:ln>
        </p:spPr>
      </p:cxnSp>
      <p:cxnSp>
        <p:nvCxnSpPr>
          <p:cNvPr id="638" name="Google Shape;638;ga9c9e03b85_0_44"/>
          <p:cNvCxnSpPr>
            <a:stCxn id="621" idx="2"/>
            <a:endCxn id="631" idx="0"/>
          </p:cNvCxnSpPr>
          <p:nvPr/>
        </p:nvCxnSpPr>
        <p:spPr>
          <a:xfrm>
            <a:off x="4651888" y="4102446"/>
            <a:ext cx="1699200" cy="1123800"/>
          </a:xfrm>
          <a:prstGeom prst="straightConnector1">
            <a:avLst/>
          </a:prstGeom>
          <a:noFill/>
          <a:ln w="28575" cap="flat" cmpd="sng">
            <a:solidFill>
              <a:srgbClr val="6AA84F"/>
            </a:solidFill>
            <a:prstDash val="solid"/>
            <a:round/>
            <a:headEnd type="none" w="sm" len="sm"/>
            <a:tailEnd type="none" w="sm" len="sm"/>
          </a:ln>
        </p:spPr>
      </p:cxnSp>
      <p:cxnSp>
        <p:nvCxnSpPr>
          <p:cNvPr id="639" name="Google Shape;639;ga9c9e03b85_0_44"/>
          <p:cNvCxnSpPr>
            <a:stCxn id="605" idx="2"/>
            <a:endCxn id="624" idx="0"/>
          </p:cNvCxnSpPr>
          <p:nvPr/>
        </p:nvCxnSpPr>
        <p:spPr>
          <a:xfrm flipH="1">
            <a:off x="2132213" y="4315750"/>
            <a:ext cx="5287500" cy="965400"/>
          </a:xfrm>
          <a:prstGeom prst="straightConnector1">
            <a:avLst/>
          </a:prstGeom>
          <a:noFill/>
          <a:ln w="28575" cap="flat" cmpd="sng">
            <a:solidFill>
              <a:srgbClr val="FF0000"/>
            </a:solidFill>
            <a:prstDash val="solid"/>
            <a:round/>
            <a:headEnd type="none" w="sm" len="sm"/>
            <a:tailEnd type="none" w="sm" len="sm"/>
          </a:ln>
        </p:spPr>
      </p:cxnSp>
      <p:cxnSp>
        <p:nvCxnSpPr>
          <p:cNvPr id="640" name="Google Shape;640;ga9c9e03b85_0_44"/>
          <p:cNvCxnSpPr>
            <a:stCxn id="605" idx="2"/>
            <a:endCxn id="631" idx="0"/>
          </p:cNvCxnSpPr>
          <p:nvPr/>
        </p:nvCxnSpPr>
        <p:spPr>
          <a:xfrm flipH="1">
            <a:off x="6351113" y="4315750"/>
            <a:ext cx="1068600" cy="910500"/>
          </a:xfrm>
          <a:prstGeom prst="straightConnector1">
            <a:avLst/>
          </a:prstGeom>
          <a:noFill/>
          <a:ln w="28575" cap="flat" cmpd="sng">
            <a:solidFill>
              <a:srgbClr val="FF0000"/>
            </a:solidFill>
            <a:prstDash val="solid"/>
            <a:round/>
            <a:headEnd type="none" w="sm" len="sm"/>
            <a:tailEnd type="none" w="sm" len="sm"/>
          </a:ln>
        </p:spPr>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4"/>
        <p:cNvGrpSpPr/>
        <p:nvPr/>
      </p:nvGrpSpPr>
      <p:grpSpPr>
        <a:xfrm>
          <a:off x="0" y="0"/>
          <a:ext cx="0" cy="0"/>
          <a:chOff x="0" y="0"/>
          <a:chExt cx="0" cy="0"/>
        </a:xfrm>
      </p:grpSpPr>
      <p:sp>
        <p:nvSpPr>
          <p:cNvPr id="645" name="Google Shape;645;ga9c9e03b85_0_8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Exemplo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646" name="Google Shape;646;ga9c9e03b85_0_8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647" name="Google Shape;647;ga9c9e03b85_0_84"/>
          <p:cNvPicPr preferRelativeResize="0"/>
          <p:nvPr/>
        </p:nvPicPr>
        <p:blipFill rotWithShape="1">
          <a:blip r:embed="rId4">
            <a:alphaModFix/>
          </a:blip>
          <a:srcRect l="24533" t="20984" r="24365" b="18313"/>
          <a:stretch/>
        </p:blipFill>
        <p:spPr>
          <a:xfrm>
            <a:off x="7587975" y="2903100"/>
            <a:ext cx="477150" cy="396750"/>
          </a:xfrm>
          <a:prstGeom prst="rect">
            <a:avLst/>
          </a:prstGeom>
          <a:noFill/>
          <a:ln>
            <a:noFill/>
          </a:ln>
        </p:spPr>
      </p:pic>
      <p:sp>
        <p:nvSpPr>
          <p:cNvPr id="648" name="Google Shape;648;ga9c9e03b85_0_84"/>
          <p:cNvSpPr txBox="1"/>
          <p:nvPr/>
        </p:nvSpPr>
        <p:spPr>
          <a:xfrm>
            <a:off x="922100" y="1164547"/>
            <a:ext cx="7603200" cy="3966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(K1,V1)→Map→list(K2,V2)→ (K2, list(V2))→</a:t>
            </a:r>
            <a:r>
              <a:rPr lang="pt-BR" sz="1400" b="1" i="0" u="none" strike="noStrike" cap="none">
                <a:solidFill>
                  <a:srgbClr val="00FF00"/>
                </a:solidFill>
                <a:latin typeface="Montserrat"/>
                <a:ea typeface="Montserrat"/>
                <a:cs typeface="Montserrat"/>
                <a:sym typeface="Montserrat"/>
              </a:rPr>
              <a:t>Reduce→list(K3, V3)</a:t>
            </a:r>
            <a:endParaRPr sz="1400" b="0" i="0" u="none" strike="noStrike" cap="none">
              <a:solidFill>
                <a:srgbClr val="00FF00"/>
              </a:solidFill>
              <a:latin typeface="Arial"/>
              <a:ea typeface="Arial"/>
              <a:cs typeface="Arial"/>
              <a:sym typeface="Arial"/>
            </a:endParaRPr>
          </a:p>
        </p:txBody>
      </p:sp>
      <p:sp>
        <p:nvSpPr>
          <p:cNvPr id="649" name="Google Shape;649;ga9c9e03b85_0_84"/>
          <p:cNvSpPr/>
          <p:nvPr/>
        </p:nvSpPr>
        <p:spPr>
          <a:xfrm>
            <a:off x="1282825" y="1818500"/>
            <a:ext cx="2515500" cy="19404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0" name="Google Shape;650;ga9c9e03b85_0_84"/>
          <p:cNvSpPr txBox="1"/>
          <p:nvPr/>
        </p:nvSpPr>
        <p:spPr>
          <a:xfrm>
            <a:off x="2143225" y="1818500"/>
            <a:ext cx="7947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4</a:t>
            </a:r>
            <a:endParaRPr sz="1400" b="0" i="0" u="none" strike="noStrike" cap="none">
              <a:solidFill>
                <a:srgbClr val="000000"/>
              </a:solidFill>
              <a:latin typeface="Arial"/>
              <a:ea typeface="Arial"/>
              <a:cs typeface="Arial"/>
              <a:sym typeface="Arial"/>
            </a:endParaRPr>
          </a:p>
        </p:txBody>
      </p:sp>
      <p:sp>
        <p:nvSpPr>
          <p:cNvPr id="651" name="Google Shape;651;ga9c9e03b85_0_84"/>
          <p:cNvSpPr/>
          <p:nvPr/>
        </p:nvSpPr>
        <p:spPr>
          <a:xfrm>
            <a:off x="1520800" y="2553350"/>
            <a:ext cx="2094600" cy="396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Reduce()</a:t>
            </a:r>
            <a:endParaRPr sz="1400" b="0" i="0" u="none" strike="noStrike" cap="none">
              <a:solidFill>
                <a:srgbClr val="000000"/>
              </a:solidFill>
              <a:latin typeface="Arial"/>
              <a:ea typeface="Arial"/>
              <a:cs typeface="Arial"/>
              <a:sym typeface="Arial"/>
            </a:endParaRPr>
          </a:p>
        </p:txBody>
      </p:sp>
      <p:sp>
        <p:nvSpPr>
          <p:cNvPr id="652" name="Google Shape;652;ga9c9e03b85_0_84"/>
          <p:cNvSpPr txBox="1"/>
          <p:nvPr/>
        </p:nvSpPr>
        <p:spPr>
          <a:xfrm>
            <a:off x="1282813" y="1989575"/>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0001,(150, 250)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0002,(100,100,100)</a:t>
            </a:r>
            <a:endParaRPr sz="1400" b="0" i="0" u="none" strike="noStrike" cap="none">
              <a:solidFill>
                <a:srgbClr val="FF9900"/>
              </a:solidFill>
              <a:latin typeface="Arial"/>
              <a:ea typeface="Arial"/>
              <a:cs typeface="Arial"/>
              <a:sym typeface="Arial"/>
            </a:endParaRPr>
          </a:p>
        </p:txBody>
      </p:sp>
      <p:sp>
        <p:nvSpPr>
          <p:cNvPr id="653" name="Google Shape;653;ga9c9e03b85_0_84"/>
          <p:cNvSpPr/>
          <p:nvPr/>
        </p:nvSpPr>
        <p:spPr>
          <a:xfrm>
            <a:off x="5501750" y="1763850"/>
            <a:ext cx="2515500" cy="207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4" name="Google Shape;654;ga9c9e03b85_0_84"/>
          <p:cNvSpPr txBox="1"/>
          <p:nvPr/>
        </p:nvSpPr>
        <p:spPr>
          <a:xfrm>
            <a:off x="6362150" y="1763850"/>
            <a:ext cx="794700" cy="294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Node 5</a:t>
            </a:r>
            <a:endParaRPr sz="1400" b="0" i="0" u="none" strike="noStrike" cap="none">
              <a:solidFill>
                <a:srgbClr val="000000"/>
              </a:solidFill>
              <a:latin typeface="Arial"/>
              <a:ea typeface="Arial"/>
              <a:cs typeface="Arial"/>
              <a:sym typeface="Arial"/>
            </a:endParaRPr>
          </a:p>
        </p:txBody>
      </p:sp>
      <p:sp>
        <p:nvSpPr>
          <p:cNvPr id="655" name="Google Shape;655;ga9c9e03b85_0_84"/>
          <p:cNvSpPr/>
          <p:nvPr/>
        </p:nvSpPr>
        <p:spPr>
          <a:xfrm>
            <a:off x="5643275" y="2498700"/>
            <a:ext cx="2314800" cy="396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100"/>
              <a:buFont typeface="Arial"/>
              <a:buNone/>
            </a:pPr>
            <a:r>
              <a:rPr lang="pt-BR" sz="1400" b="0" i="0" u="none" strike="noStrike" cap="none">
                <a:solidFill>
                  <a:schemeClr val="dk1"/>
                </a:solidFill>
                <a:latin typeface="Arial"/>
                <a:ea typeface="Arial"/>
                <a:cs typeface="Arial"/>
                <a:sym typeface="Arial"/>
              </a:rPr>
              <a:t>Reduce()</a:t>
            </a:r>
            <a:endParaRPr sz="1400" b="0" i="0" u="none" strike="noStrike" cap="none">
              <a:solidFill>
                <a:srgbClr val="000000"/>
              </a:solidFill>
              <a:latin typeface="Arial"/>
              <a:ea typeface="Arial"/>
              <a:cs typeface="Arial"/>
              <a:sym typeface="Arial"/>
            </a:endParaRPr>
          </a:p>
        </p:txBody>
      </p:sp>
      <p:sp>
        <p:nvSpPr>
          <p:cNvPr id="656" name="Google Shape;656;ga9c9e03b85_0_84"/>
          <p:cNvSpPr txBox="1"/>
          <p:nvPr/>
        </p:nvSpPr>
        <p:spPr>
          <a:xfrm>
            <a:off x="5501738" y="1989575"/>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0003,(200, 100,250,150)</a:t>
            </a:r>
            <a:endParaRPr sz="13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0004,(150)</a:t>
            </a:r>
            <a:endParaRPr sz="1400" b="0" i="0" u="none" strike="noStrike" cap="none">
              <a:solidFill>
                <a:srgbClr val="FF0000"/>
              </a:solidFill>
              <a:latin typeface="Arial"/>
              <a:ea typeface="Arial"/>
              <a:cs typeface="Arial"/>
              <a:sym typeface="Arial"/>
            </a:endParaRPr>
          </a:p>
        </p:txBody>
      </p:sp>
      <p:sp>
        <p:nvSpPr>
          <p:cNvPr id="657" name="Google Shape;657;ga9c9e03b85_0_84"/>
          <p:cNvSpPr txBox="1"/>
          <p:nvPr/>
        </p:nvSpPr>
        <p:spPr>
          <a:xfrm>
            <a:off x="1310338" y="3186450"/>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0001,(400)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0002,(300)</a:t>
            </a:r>
            <a:endParaRPr sz="1400" b="0" i="0" u="none" strike="noStrike" cap="none">
              <a:solidFill>
                <a:srgbClr val="FF9900"/>
              </a:solidFill>
              <a:latin typeface="Arial"/>
              <a:ea typeface="Arial"/>
              <a:cs typeface="Arial"/>
              <a:sym typeface="Arial"/>
            </a:endParaRPr>
          </a:p>
        </p:txBody>
      </p:sp>
      <p:sp>
        <p:nvSpPr>
          <p:cNvPr id="658" name="Google Shape;658;ga9c9e03b85_0_84"/>
          <p:cNvSpPr txBox="1"/>
          <p:nvPr/>
        </p:nvSpPr>
        <p:spPr>
          <a:xfrm>
            <a:off x="5501738" y="3186450"/>
            <a:ext cx="25155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0003,(700)</a:t>
            </a:r>
            <a:endParaRPr sz="13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0004,(150)</a:t>
            </a:r>
            <a:endParaRPr sz="1400" b="0" i="0" u="none" strike="noStrike" cap="none">
              <a:solidFill>
                <a:srgbClr val="FF0000"/>
              </a:solidFill>
              <a:latin typeface="Arial"/>
              <a:ea typeface="Arial"/>
              <a:cs typeface="Arial"/>
              <a:sym typeface="Arial"/>
            </a:endParaRPr>
          </a:p>
        </p:txBody>
      </p:sp>
      <p:sp>
        <p:nvSpPr>
          <p:cNvPr id="659" name="Google Shape;659;ga9c9e03b85_0_84"/>
          <p:cNvSpPr/>
          <p:nvPr/>
        </p:nvSpPr>
        <p:spPr>
          <a:xfrm>
            <a:off x="1406025" y="4734600"/>
            <a:ext cx="2392200" cy="108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0" name="Google Shape;660;ga9c9e03b85_0_84"/>
          <p:cNvSpPr txBox="1"/>
          <p:nvPr/>
        </p:nvSpPr>
        <p:spPr>
          <a:xfrm>
            <a:off x="1406024" y="5032500"/>
            <a:ext cx="23922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0001		400</a:t>
            </a:r>
            <a:endParaRPr sz="1300" b="0" i="0" u="none" strike="noStrike" cap="none">
              <a:solidFill>
                <a:srgbClr val="FF99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9900"/>
                </a:solidFill>
                <a:latin typeface="Arial"/>
                <a:ea typeface="Arial"/>
                <a:cs typeface="Arial"/>
                <a:sym typeface="Arial"/>
              </a:rPr>
              <a:t>0002		300</a:t>
            </a:r>
            <a:endParaRPr sz="1400" b="0" i="0" u="none" strike="noStrike" cap="none">
              <a:solidFill>
                <a:srgbClr val="FF9900"/>
              </a:solidFill>
              <a:latin typeface="Arial"/>
              <a:ea typeface="Arial"/>
              <a:cs typeface="Arial"/>
              <a:sym typeface="Arial"/>
            </a:endParaRPr>
          </a:p>
        </p:txBody>
      </p:sp>
      <p:sp>
        <p:nvSpPr>
          <p:cNvPr id="661" name="Google Shape;661;ga9c9e03b85_0_84"/>
          <p:cNvSpPr txBox="1"/>
          <p:nvPr/>
        </p:nvSpPr>
        <p:spPr>
          <a:xfrm>
            <a:off x="1396475" y="4275500"/>
            <a:ext cx="23922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Arquivo de saída 1</a:t>
            </a:r>
            <a:endParaRPr sz="1400" b="0" i="0" u="none" strike="noStrike" cap="none">
              <a:solidFill>
                <a:srgbClr val="FFFFFF"/>
              </a:solidFill>
              <a:latin typeface="Arial"/>
              <a:ea typeface="Arial"/>
              <a:cs typeface="Arial"/>
              <a:sym typeface="Arial"/>
            </a:endParaRPr>
          </a:p>
        </p:txBody>
      </p:sp>
      <p:sp>
        <p:nvSpPr>
          <p:cNvPr id="662" name="Google Shape;662;ga9c9e03b85_0_84"/>
          <p:cNvSpPr/>
          <p:nvPr/>
        </p:nvSpPr>
        <p:spPr>
          <a:xfrm>
            <a:off x="5568175" y="4727825"/>
            <a:ext cx="2392200" cy="1080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3" name="Google Shape;663;ga9c9e03b85_0_84"/>
          <p:cNvSpPr txBox="1"/>
          <p:nvPr/>
        </p:nvSpPr>
        <p:spPr>
          <a:xfrm>
            <a:off x="5568174" y="5025725"/>
            <a:ext cx="2392200" cy="485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0003		700</a:t>
            </a:r>
            <a:endParaRPr sz="1300" b="0" i="0" u="none" strike="noStrike" cap="none">
              <a:solidFill>
                <a:srgbClr val="FF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300"/>
              <a:buFont typeface="Arial"/>
              <a:buNone/>
            </a:pPr>
            <a:r>
              <a:rPr lang="pt-BR" sz="1300" b="0" i="0" u="none" strike="noStrike" cap="none">
                <a:solidFill>
                  <a:srgbClr val="FF0000"/>
                </a:solidFill>
                <a:latin typeface="Arial"/>
                <a:ea typeface="Arial"/>
                <a:cs typeface="Arial"/>
                <a:sym typeface="Arial"/>
              </a:rPr>
              <a:t>0004		150</a:t>
            </a:r>
            <a:endParaRPr sz="1300" b="0" i="0" u="none" strike="noStrike" cap="none">
              <a:solidFill>
                <a:srgbClr val="FF9900"/>
              </a:solidFill>
              <a:latin typeface="Arial"/>
              <a:ea typeface="Arial"/>
              <a:cs typeface="Arial"/>
              <a:sym typeface="Arial"/>
            </a:endParaRPr>
          </a:p>
        </p:txBody>
      </p:sp>
      <p:sp>
        <p:nvSpPr>
          <p:cNvPr id="664" name="Google Shape;664;ga9c9e03b85_0_84"/>
          <p:cNvSpPr txBox="1"/>
          <p:nvPr/>
        </p:nvSpPr>
        <p:spPr>
          <a:xfrm>
            <a:off x="5558625" y="4268725"/>
            <a:ext cx="2392200" cy="3969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Arial"/>
                <a:ea typeface="Arial"/>
                <a:cs typeface="Arial"/>
                <a:sym typeface="Arial"/>
              </a:rPr>
              <a:t>Arquivo de saída 2</a:t>
            </a:r>
            <a:endParaRPr sz="1400" b="0" i="0" u="none" strike="noStrike" cap="none">
              <a:solidFill>
                <a:srgbClr val="FFFFFF"/>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8"/>
        <p:cNvGrpSpPr/>
        <p:nvPr/>
      </p:nvGrpSpPr>
      <p:grpSpPr>
        <a:xfrm>
          <a:off x="0" y="0"/>
          <a:ext cx="0" cy="0"/>
          <a:chOff x="0" y="0"/>
          <a:chExt cx="0" cy="0"/>
        </a:xfrm>
      </p:grpSpPr>
      <p:sp>
        <p:nvSpPr>
          <p:cNvPr id="669" name="Google Shape;669;ga9c7d5b51b_0_2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a:solidFill>
                  <a:schemeClr val="lt1"/>
                </a:solidFill>
                <a:latin typeface="Montserrat SemiBold"/>
                <a:ea typeface="Montserrat SemiBold"/>
                <a:cs typeface="Montserrat SemiBold"/>
                <a:sym typeface="Montserrat SemiBold"/>
              </a:rPr>
              <a:t>Importante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670" name="Google Shape;670;ga9c7d5b51b_0_2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671" name="Google Shape;671;ga9c7d5b51b_0_2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672" name="Google Shape;672;ga9c7d5b51b_0_24"/>
          <p:cNvSpPr txBox="1"/>
          <p:nvPr/>
        </p:nvSpPr>
        <p:spPr>
          <a:xfrm>
            <a:off x="1107250" y="1280275"/>
            <a:ext cx="7332600" cy="14133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Processamento em Batch</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Grandes volumes de dados</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Processamento Distribuído</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chemeClr val="lt1"/>
              </a:buClr>
              <a:buSzPts val="1700"/>
              <a:buFont typeface="Montserrat"/>
              <a:buChar char="-"/>
            </a:pPr>
            <a:r>
              <a:rPr lang="pt-BR" sz="1700">
                <a:solidFill>
                  <a:schemeClr val="lt1"/>
                </a:solidFill>
                <a:latin typeface="Montserrat"/>
                <a:ea typeface="Montserrat"/>
                <a:cs typeface="Montserrat"/>
                <a:sym typeface="Montserrat"/>
              </a:rPr>
              <a:t>Linguagem Imperativa (JAVA)</a:t>
            </a:r>
            <a:endParaRPr sz="17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300">
              <a:solidFill>
                <a:schemeClr val="lt1"/>
              </a:solidFill>
              <a:latin typeface="Montserrat"/>
              <a:ea typeface="Montserrat"/>
              <a:cs typeface="Montserrat"/>
              <a:sym typeface="Montserrat"/>
            </a:endParaRPr>
          </a:p>
        </p:txBody>
      </p:sp>
      <p:pic>
        <p:nvPicPr>
          <p:cNvPr id="673" name="Google Shape;673;ga9c7d5b51b_0_24"/>
          <p:cNvPicPr preferRelativeResize="0"/>
          <p:nvPr/>
        </p:nvPicPr>
        <p:blipFill>
          <a:blip r:embed="rId5">
            <a:alphaModFix/>
          </a:blip>
          <a:stretch>
            <a:fillRect/>
          </a:stretch>
        </p:blipFill>
        <p:spPr>
          <a:xfrm>
            <a:off x="3516913" y="2952200"/>
            <a:ext cx="2110169" cy="38596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7"/>
        <p:cNvGrpSpPr/>
        <p:nvPr/>
      </p:nvGrpSpPr>
      <p:grpSpPr>
        <a:xfrm>
          <a:off x="0" y="0"/>
          <a:ext cx="0" cy="0"/>
          <a:chOff x="0" y="0"/>
          <a:chExt cx="0" cy="0"/>
        </a:xfrm>
      </p:grpSpPr>
      <p:sp>
        <p:nvSpPr>
          <p:cNvPr id="678" name="Google Shape;678;ga9c7d5b51b_0_3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a:solidFill>
                  <a:schemeClr val="lt1"/>
                </a:solidFill>
                <a:latin typeface="Montserrat SemiBold"/>
                <a:ea typeface="Montserrat SemiBold"/>
                <a:cs typeface="Montserrat SemiBold"/>
                <a:sym typeface="Montserrat SemiBold"/>
              </a:rPr>
              <a:t>Prós (pontos positivos)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679" name="Google Shape;679;ga9c7d5b51b_0_3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680" name="Google Shape;680;ga9c7d5b51b_0_3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681" name="Google Shape;681;ga9c7d5b51b_0_32"/>
          <p:cNvSpPr txBox="1"/>
          <p:nvPr/>
        </p:nvSpPr>
        <p:spPr>
          <a:xfrm>
            <a:off x="1244650" y="1280275"/>
            <a:ext cx="7195200" cy="1975200"/>
          </a:xfrm>
          <a:prstGeom prst="rect">
            <a:avLst/>
          </a:prstGeom>
          <a:noFill/>
          <a:ln>
            <a:noFill/>
          </a:ln>
        </p:spPr>
        <p:txBody>
          <a:bodyPr spcFirstLastPara="1" wrap="square" lIns="91425" tIns="91425" rIns="91425" bIns="91425" anchor="t" anchorCtr="0">
            <a:noAutofit/>
          </a:bodyPr>
          <a:lstStyle/>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Escalável</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Tolerante a falhas</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Disponibilidade</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Confiável</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Usa conceito de chave/valor</a:t>
            </a:r>
            <a:endParaRPr sz="1700">
              <a:solidFill>
                <a:schemeClr val="lt1"/>
              </a:solidFill>
              <a:latin typeface="Montserrat"/>
              <a:ea typeface="Montserrat"/>
              <a:cs typeface="Montserrat"/>
              <a:sym typeface="Montserrat"/>
            </a:endParaRPr>
          </a:p>
          <a:p>
            <a:pPr marL="457200" lvl="0" indent="-336550" algn="l" rtl="0">
              <a:spcBef>
                <a:spcPts val="0"/>
              </a:spcBef>
              <a:spcAft>
                <a:spcPts val="0"/>
              </a:spcAft>
              <a:buClr>
                <a:srgbClr val="FFFFFF"/>
              </a:buClr>
              <a:buSzPts val="1700"/>
              <a:buFont typeface="Montserrat"/>
              <a:buChar char="-"/>
            </a:pPr>
            <a:r>
              <a:rPr lang="pt-BR" sz="1700">
                <a:solidFill>
                  <a:schemeClr val="lt1"/>
                </a:solidFill>
                <a:latin typeface="Montserrat"/>
                <a:ea typeface="Montserrat"/>
                <a:cs typeface="Montserrat"/>
                <a:sym typeface="Montserrat"/>
              </a:rPr>
              <a:t>Não cria gargalos na rede pois os dados não trafegam (processamento no nó)</a:t>
            </a:r>
            <a:endParaRPr sz="17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5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50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None/>
            </a:pPr>
            <a:endParaRPr sz="1500">
              <a:solidFill>
                <a:srgbClr val="FFFFFF"/>
              </a:solidFill>
              <a:latin typeface="Montserrat"/>
              <a:ea typeface="Montserrat"/>
              <a:cs typeface="Montserrat"/>
              <a:sym typeface="Montserrat"/>
            </a:endParaRPr>
          </a:p>
        </p:txBody>
      </p:sp>
      <p:pic>
        <p:nvPicPr>
          <p:cNvPr id="682" name="Google Shape;682;ga9c7d5b51b_0_32"/>
          <p:cNvPicPr preferRelativeResize="0"/>
          <p:nvPr/>
        </p:nvPicPr>
        <p:blipFill>
          <a:blip r:embed="rId5">
            <a:alphaModFix/>
          </a:blip>
          <a:stretch>
            <a:fillRect/>
          </a:stretch>
        </p:blipFill>
        <p:spPr>
          <a:xfrm>
            <a:off x="1587325" y="3410475"/>
            <a:ext cx="5969325" cy="300558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6"/>
        <p:cNvGrpSpPr/>
        <p:nvPr/>
      </p:nvGrpSpPr>
      <p:grpSpPr>
        <a:xfrm>
          <a:off x="0" y="0"/>
          <a:ext cx="0" cy="0"/>
          <a:chOff x="0" y="0"/>
          <a:chExt cx="0" cy="0"/>
        </a:xfrm>
      </p:grpSpPr>
      <p:sp>
        <p:nvSpPr>
          <p:cNvPr id="687" name="Google Shape;687;p50"/>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Contras (pontos negativos)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688" name="Google Shape;688;p5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689" name="Google Shape;689;p50"/>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690" name="Google Shape;690;p50"/>
          <p:cNvSpPr txBox="1"/>
          <p:nvPr/>
        </p:nvSpPr>
        <p:spPr>
          <a:xfrm>
            <a:off x="1192750" y="1280275"/>
            <a:ext cx="7332600" cy="2504100"/>
          </a:xfrm>
          <a:prstGeom prst="rect">
            <a:avLst/>
          </a:prstGeom>
          <a:noFill/>
          <a:ln>
            <a:noFill/>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pt-BR" sz="1700" b="0" i="0" u="none" strike="noStrike" cap="none">
                <a:solidFill>
                  <a:srgbClr val="FFFFFF"/>
                </a:solidFill>
                <a:latin typeface="Montserrat"/>
                <a:ea typeface="Montserrat"/>
                <a:cs typeface="Montserrat"/>
                <a:sym typeface="Montserrat"/>
              </a:rPr>
              <a:t>MapReduce não é indicado para:</a:t>
            </a:r>
            <a:endParaRPr sz="1700" b="0" i="0" u="none" strike="noStrike" cap="none">
              <a:solidFill>
                <a:srgbClr val="FFFFFF"/>
              </a:solidFill>
              <a:latin typeface="Montserrat"/>
              <a:ea typeface="Montserrat"/>
              <a:cs typeface="Montserrat"/>
              <a:sym typeface="Montserrat"/>
            </a:endParaRPr>
          </a:p>
          <a:p>
            <a:pPr marL="457200" marR="0" lvl="0" indent="-336550" algn="l" rtl="0">
              <a:lnSpc>
                <a:spcPct val="150000"/>
              </a:lnSpc>
              <a:spcBef>
                <a:spcPts val="0"/>
              </a:spcBef>
              <a:spcAft>
                <a:spcPts val="0"/>
              </a:spcAft>
              <a:buClr>
                <a:srgbClr val="FFFFFF"/>
              </a:buClr>
              <a:buSzPts val="1700"/>
              <a:buFont typeface="Montserrat"/>
              <a:buChar char="-"/>
            </a:pPr>
            <a:r>
              <a:rPr lang="pt-BR" sz="1700" b="0" i="0" u="none" strike="noStrike" cap="none">
                <a:solidFill>
                  <a:srgbClr val="FFFFFF"/>
                </a:solidFill>
                <a:latin typeface="Montserrat"/>
                <a:ea typeface="Montserrat"/>
                <a:cs typeface="Montserrat"/>
                <a:sym typeface="Montserrat"/>
              </a:rPr>
              <a:t>Consultas que necessitam de baixa latência</a:t>
            </a:r>
            <a:endParaRPr sz="1700" b="0" i="0" u="none" strike="noStrike" cap="none">
              <a:solidFill>
                <a:srgbClr val="FFFFFF"/>
              </a:solidFill>
              <a:latin typeface="Montserrat"/>
              <a:ea typeface="Montserrat"/>
              <a:cs typeface="Montserrat"/>
              <a:sym typeface="Montserrat"/>
            </a:endParaRPr>
          </a:p>
          <a:p>
            <a:pPr marL="457200" marR="0" lvl="0" indent="-336550" algn="l" rtl="0">
              <a:lnSpc>
                <a:spcPct val="150000"/>
              </a:lnSpc>
              <a:spcBef>
                <a:spcPts val="0"/>
              </a:spcBef>
              <a:spcAft>
                <a:spcPts val="0"/>
              </a:spcAft>
              <a:buClr>
                <a:srgbClr val="FFFFFF"/>
              </a:buClr>
              <a:buSzPts val="1700"/>
              <a:buFont typeface="Montserrat"/>
              <a:buChar char="-"/>
            </a:pPr>
            <a:r>
              <a:rPr lang="pt-BR" sz="1700" b="0" i="0" u="none" strike="noStrike" cap="none">
                <a:solidFill>
                  <a:srgbClr val="FFFFFF"/>
                </a:solidFill>
                <a:latin typeface="Montserrat"/>
                <a:ea typeface="Montserrat"/>
                <a:cs typeface="Montserrat"/>
                <a:sym typeface="Montserrat"/>
              </a:rPr>
              <a:t>Sistemas de tempo-real</a:t>
            </a:r>
            <a:endParaRPr sz="1700" b="0" i="0" u="none" strike="noStrike" cap="none">
              <a:solidFill>
                <a:srgbClr val="FFFFFF"/>
              </a:solidFill>
              <a:latin typeface="Montserrat"/>
              <a:ea typeface="Montserrat"/>
              <a:cs typeface="Montserrat"/>
              <a:sym typeface="Montserrat"/>
            </a:endParaRPr>
          </a:p>
          <a:p>
            <a:pPr marL="457200" marR="0" lvl="0" indent="-336550" algn="l" rtl="0">
              <a:lnSpc>
                <a:spcPct val="150000"/>
              </a:lnSpc>
              <a:spcBef>
                <a:spcPts val="0"/>
              </a:spcBef>
              <a:spcAft>
                <a:spcPts val="0"/>
              </a:spcAft>
              <a:buClr>
                <a:srgbClr val="FFFFFF"/>
              </a:buClr>
              <a:buSzPts val="1700"/>
              <a:buFont typeface="Montserrat"/>
              <a:buChar char="-"/>
            </a:pPr>
            <a:r>
              <a:rPr lang="pt-BR" sz="1700" b="0" i="0" u="none" strike="noStrike" cap="none">
                <a:solidFill>
                  <a:srgbClr val="FFFFFF"/>
                </a:solidFill>
                <a:latin typeface="Montserrat"/>
                <a:ea typeface="Montserrat"/>
                <a:cs typeface="Montserrat"/>
                <a:sym typeface="Montserrat"/>
              </a:rPr>
              <a:t>Consultas em um website</a:t>
            </a:r>
            <a:endParaRPr sz="1700" b="0" i="0" u="none" strike="noStrike" cap="none">
              <a:solidFill>
                <a:srgbClr val="FFFFFF"/>
              </a:solidFill>
              <a:latin typeface="Montserrat"/>
              <a:ea typeface="Montserrat"/>
              <a:cs typeface="Montserrat"/>
              <a:sym typeface="Montserrat"/>
            </a:endParaRPr>
          </a:p>
          <a:p>
            <a:pPr marL="457200" marR="0" lvl="0" indent="-336550" algn="l" rtl="0">
              <a:lnSpc>
                <a:spcPct val="150000"/>
              </a:lnSpc>
              <a:spcBef>
                <a:spcPts val="0"/>
              </a:spcBef>
              <a:spcAft>
                <a:spcPts val="0"/>
              </a:spcAft>
              <a:buClr>
                <a:srgbClr val="FFFFFF"/>
              </a:buClr>
              <a:buSzPts val="1700"/>
              <a:buFont typeface="Montserrat"/>
              <a:buChar char="-"/>
            </a:pPr>
            <a:r>
              <a:rPr lang="pt-BR" sz="1700" b="0" i="0" u="none" strike="noStrike" cap="none">
                <a:solidFill>
                  <a:srgbClr val="FFFFFF"/>
                </a:solidFill>
                <a:latin typeface="Montserrat"/>
                <a:ea typeface="Montserrat"/>
                <a:cs typeface="Montserrat"/>
                <a:sym typeface="Montserrat"/>
              </a:rPr>
              <a:t>Processamento de pequenas tarefas</a:t>
            </a:r>
            <a:endParaRPr sz="1700" b="0" i="0" u="none" strike="noStrike" cap="none">
              <a:solidFill>
                <a:srgbClr val="FFFFFF"/>
              </a:solidFill>
              <a:latin typeface="Montserrat"/>
              <a:ea typeface="Montserrat"/>
              <a:cs typeface="Montserrat"/>
              <a:sym typeface="Montserrat"/>
            </a:endParaRPr>
          </a:p>
          <a:p>
            <a:pPr marL="457200" marR="0" lvl="0" indent="-336550" algn="l" rtl="0">
              <a:lnSpc>
                <a:spcPct val="150000"/>
              </a:lnSpc>
              <a:spcBef>
                <a:spcPts val="0"/>
              </a:spcBef>
              <a:spcAft>
                <a:spcPts val="0"/>
              </a:spcAft>
              <a:buClr>
                <a:srgbClr val="FFFFFF"/>
              </a:buClr>
              <a:buSzPts val="1700"/>
              <a:buFont typeface="Montserrat"/>
              <a:buChar char="-"/>
            </a:pPr>
            <a:r>
              <a:rPr lang="pt-BR" sz="1700" b="0" i="0" u="none" strike="noStrike" cap="none">
                <a:solidFill>
                  <a:srgbClr val="FFFFFF"/>
                </a:solidFill>
                <a:latin typeface="Montserrat"/>
                <a:ea typeface="Montserrat"/>
                <a:cs typeface="Montserrat"/>
                <a:sym typeface="Montserrat"/>
              </a:rPr>
              <a:t>Overhead para gerenciamento das tarefas</a:t>
            </a:r>
            <a:endParaRPr sz="1700" b="0" i="0" u="none" strike="noStrike" cap="none">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1" name="Google Shape;691;p50"/>
          <p:cNvPicPr preferRelativeResize="0"/>
          <p:nvPr/>
        </p:nvPicPr>
        <p:blipFill>
          <a:blip r:embed="rId5">
            <a:alphaModFix/>
          </a:blip>
          <a:stretch>
            <a:fillRect/>
          </a:stretch>
        </p:blipFill>
        <p:spPr>
          <a:xfrm>
            <a:off x="3143250" y="4201200"/>
            <a:ext cx="2857500" cy="19050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5"/>
        <p:cNvGrpSpPr/>
        <p:nvPr/>
      </p:nvGrpSpPr>
      <p:grpSpPr>
        <a:xfrm>
          <a:off x="0" y="0"/>
          <a:ext cx="0" cy="0"/>
          <a:chOff x="0" y="0"/>
          <a:chExt cx="0" cy="0"/>
        </a:xfrm>
      </p:grpSpPr>
      <p:sp>
        <p:nvSpPr>
          <p:cNvPr id="696" name="Google Shape;696;p51"/>
          <p:cNvSpPr txBox="1"/>
          <p:nvPr/>
        </p:nvSpPr>
        <p:spPr>
          <a:xfrm>
            <a:off x="1077900" y="291210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Prática</a:t>
            </a:r>
            <a:endParaRPr sz="3600" b="0" i="0" u="none" strike="noStrike" cap="non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0"/>
        <p:cNvGrpSpPr/>
        <p:nvPr/>
      </p:nvGrpSpPr>
      <p:grpSpPr>
        <a:xfrm>
          <a:off x="0" y="0"/>
          <a:ext cx="0" cy="0"/>
          <a:chOff x="0" y="0"/>
          <a:chExt cx="0" cy="0"/>
        </a:xfrm>
      </p:grpSpPr>
      <p:sp>
        <p:nvSpPr>
          <p:cNvPr id="701" name="Google Shape;701;p5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Executando MapReduce</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02" name="Google Shape;702;p5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03" name="Google Shape;703;p5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04" name="Google Shape;704;p52"/>
          <p:cNvSpPr txBox="1"/>
          <p:nvPr/>
        </p:nvSpPr>
        <p:spPr>
          <a:xfrm>
            <a:off x="922150" y="1280275"/>
            <a:ext cx="8221800" cy="2411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hadoop</a:t>
            </a:r>
            <a:r>
              <a:rPr lang="pt-BR" sz="1400" b="0" i="0" u="none" strike="noStrike" cap="none" dirty="0">
                <a:solidFill>
                  <a:srgbClr val="FFFFFF"/>
                </a:solidFill>
                <a:latin typeface="Montserrat"/>
                <a:ea typeface="Montserrat"/>
                <a:cs typeface="Montserrat"/>
                <a:sym typeface="Montserrat"/>
              </a:rPr>
              <a:t> </a:t>
            </a:r>
            <a:r>
              <a:rPr lang="pt-BR" sz="1400" b="0" i="0" u="none" strike="noStrike" cap="none" dirty="0" err="1">
                <a:solidFill>
                  <a:srgbClr val="FFFFFF"/>
                </a:solidFill>
                <a:latin typeface="Montserrat"/>
                <a:ea typeface="Montserrat"/>
                <a:cs typeface="Montserrat"/>
                <a:sym typeface="Montserrat"/>
              </a:rPr>
              <a:t>jar</a:t>
            </a:r>
            <a:r>
              <a:rPr lang="pt-BR" sz="1400" b="0" i="0" u="none" strike="noStrike" cap="none" dirty="0">
                <a:solidFill>
                  <a:srgbClr val="FFFFFF"/>
                </a:solidFill>
                <a:latin typeface="Montserrat"/>
                <a:ea typeface="Montserrat"/>
                <a:cs typeface="Montserrat"/>
                <a:sym typeface="Montserrat"/>
              </a:rPr>
              <a:t> [</a:t>
            </a:r>
            <a:r>
              <a:rPr lang="pt-BR" sz="1400" b="0" i="0" u="none" strike="noStrike" cap="none" dirty="0" err="1">
                <a:solidFill>
                  <a:srgbClr val="FFFFFF"/>
                </a:solidFill>
                <a:latin typeface="Montserrat"/>
                <a:ea typeface="Montserrat"/>
                <a:cs typeface="Montserrat"/>
                <a:sym typeface="Montserrat"/>
              </a:rPr>
              <a:t>program</a:t>
            </a:r>
            <a:r>
              <a:rPr lang="pt-BR" sz="1400" b="0" i="0" u="none" strike="noStrike" cap="none" dirty="0">
                <a:solidFill>
                  <a:srgbClr val="FFFFFF"/>
                </a:solidFill>
                <a:latin typeface="Montserrat"/>
                <a:ea typeface="Montserrat"/>
                <a:cs typeface="Montserrat"/>
                <a:sym typeface="Montserrat"/>
              </a:rPr>
              <a:t>] [</a:t>
            </a:r>
            <a:r>
              <a:rPr lang="pt-BR" sz="1400" b="0" i="0" u="none" strike="noStrike" cap="none" dirty="0" err="1">
                <a:solidFill>
                  <a:srgbClr val="FFFFFF"/>
                </a:solidFill>
                <a:latin typeface="Montserrat"/>
                <a:ea typeface="Montserrat"/>
                <a:cs typeface="Montserrat"/>
                <a:sym typeface="Montserrat"/>
              </a:rPr>
              <a:t>class</a:t>
            </a:r>
            <a:r>
              <a:rPr lang="pt-BR" sz="1400" b="0" i="0" u="none" strike="noStrike" cap="none" dirty="0">
                <a:solidFill>
                  <a:srgbClr val="FFFFFF"/>
                </a:solidFill>
                <a:latin typeface="Montserrat"/>
                <a:ea typeface="Montserrat"/>
                <a:cs typeface="Montserrat"/>
                <a:sym typeface="Montserrat"/>
              </a:rPr>
              <a:t>] [path input] [path output]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err="1">
                <a:solidFill>
                  <a:srgbClr val="FFFFFF"/>
                </a:solidFill>
                <a:latin typeface="Montserrat"/>
                <a:ea typeface="Montserrat"/>
                <a:cs typeface="Montserrat"/>
                <a:sym typeface="Montserrat"/>
              </a:rPr>
              <a:t>Ex</a:t>
            </a:r>
            <a:r>
              <a:rPr lang="pt-BR" sz="1400" b="0" i="0" u="none" strike="noStrike" cap="none" dirty="0">
                <a:solidFill>
                  <a:srgbClr val="FFFFFF"/>
                </a:solidFill>
                <a:latin typeface="Montserrat"/>
                <a:ea typeface="Montserrat"/>
                <a:cs typeface="Montserrat"/>
                <a:sym typeface="Montserrat"/>
              </a:rPr>
              <a:t>:</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jar</a:t>
            </a:r>
            <a:r>
              <a:rPr lang="pt-BR" sz="1400" b="1" i="0" u="none" strike="noStrike" cap="none" dirty="0">
                <a:solidFill>
                  <a:srgbClr val="FFFFFF"/>
                </a:solidFill>
                <a:latin typeface="Montserrat"/>
                <a:ea typeface="Montserrat"/>
                <a:cs typeface="Montserrat"/>
                <a:sym typeface="Montserrat"/>
              </a:rPr>
              <a:t> wordcount.jar </a:t>
            </a:r>
            <a:r>
              <a:rPr lang="pt-BR" sz="1400" b="1" i="0" u="none" strike="noStrike" cap="none" dirty="0" err="1">
                <a:solidFill>
                  <a:srgbClr val="FFFFFF"/>
                </a:solidFill>
                <a:latin typeface="Montserrat"/>
                <a:ea typeface="Montserrat"/>
                <a:cs typeface="Montserrat"/>
                <a:sym typeface="Montserrat"/>
              </a:rPr>
              <a:t>WordCount</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/input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/output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Fonte:</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a:solidFill>
                  <a:srgbClr val="FFFFFF"/>
                </a:solidFill>
                <a:latin typeface="Montserrat"/>
                <a:ea typeface="Montserrat"/>
                <a:cs typeface="Montserrat"/>
                <a:sym typeface="Montserrat"/>
              </a:rPr>
              <a:t>https://drive.google.com/file/d/1HQOe9ZsJMWxD6jcS_uvsbPFdUMDFHYI3/view?usp=sharing</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História do Hadoop</a:t>
            </a:r>
            <a:endParaRPr sz="3600" b="0" i="0" u="none" strike="noStrike" cap="none">
              <a:solidFill>
                <a:schemeClr val="lt1"/>
              </a:solidFill>
              <a:latin typeface="Montserrat SemiBold"/>
              <a:ea typeface="Montserrat SemiBold"/>
              <a:cs typeface="Montserrat SemiBold"/>
              <a:sym typeface="Montserrat SemiBold"/>
            </a:endParaRPr>
          </a:p>
        </p:txBody>
      </p:sp>
      <p:sp>
        <p:nvSpPr>
          <p:cNvPr id="87" name="Google Shape;87;p5"/>
          <p:cNvSpPr txBox="1"/>
          <p:nvPr/>
        </p:nvSpPr>
        <p:spPr>
          <a:xfrm>
            <a:off x="548900" y="1511838"/>
            <a:ext cx="8304600" cy="1871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lt1"/>
                </a:solidFill>
                <a:latin typeface="Montserrat"/>
                <a:ea typeface="Montserrat"/>
                <a:cs typeface="Montserrat"/>
                <a:sym typeface="Montserrat"/>
              </a:rPr>
              <a:t>Motivado a construir um buscador complexo, que funcione na escala da web, indexando bilhões de páginas, Doug Cutting resolveu se dedicar ao desafio iniciando seu projeto Nutch junto com Mike Cafarella, mas enfrentou alguns problemas com escalabilidade.</a:t>
            </a: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p:txBody>
      </p:sp>
      <p:cxnSp>
        <p:nvCxnSpPr>
          <p:cNvPr id="88" name="Google Shape;88;p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9" name="Google Shape;89;p5"/>
          <p:cNvPicPr preferRelativeResize="0"/>
          <p:nvPr/>
        </p:nvPicPr>
        <p:blipFill rotWithShape="1">
          <a:blip r:embed="rId4">
            <a:alphaModFix/>
          </a:blip>
          <a:srcRect/>
          <a:stretch/>
        </p:blipFill>
        <p:spPr>
          <a:xfrm>
            <a:off x="1899450" y="3526050"/>
            <a:ext cx="1327150" cy="1327150"/>
          </a:xfrm>
          <a:prstGeom prst="rect">
            <a:avLst/>
          </a:prstGeom>
          <a:noFill/>
          <a:ln>
            <a:noFill/>
          </a:ln>
        </p:spPr>
      </p:pic>
      <p:pic>
        <p:nvPicPr>
          <p:cNvPr id="90" name="Google Shape;90;p5"/>
          <p:cNvPicPr preferRelativeResize="0"/>
          <p:nvPr/>
        </p:nvPicPr>
        <p:blipFill rotWithShape="1">
          <a:blip r:embed="rId5">
            <a:alphaModFix/>
          </a:blip>
          <a:srcRect/>
          <a:stretch/>
        </p:blipFill>
        <p:spPr>
          <a:xfrm>
            <a:off x="5385425" y="3470200"/>
            <a:ext cx="1327150" cy="1327150"/>
          </a:xfrm>
          <a:prstGeom prst="rect">
            <a:avLst/>
          </a:prstGeom>
          <a:noFill/>
          <a:ln>
            <a:noFill/>
          </a:ln>
        </p:spPr>
      </p:pic>
      <p:sp>
        <p:nvSpPr>
          <p:cNvPr id="91" name="Google Shape;91;p5"/>
          <p:cNvSpPr txBox="1"/>
          <p:nvPr/>
        </p:nvSpPr>
        <p:spPr>
          <a:xfrm>
            <a:off x="1655825" y="4996300"/>
            <a:ext cx="1814400" cy="5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lt1"/>
                </a:solidFill>
                <a:latin typeface="Montserrat"/>
                <a:ea typeface="Montserrat"/>
                <a:cs typeface="Montserrat"/>
                <a:sym typeface="Montserrat"/>
              </a:rPr>
              <a:t>Doug Cutting</a:t>
            </a:r>
            <a:endParaRPr sz="1400" b="0" i="0" u="none" strike="noStrike" cap="none">
              <a:solidFill>
                <a:srgbClr val="000000"/>
              </a:solidFill>
              <a:latin typeface="Arial"/>
              <a:ea typeface="Arial"/>
              <a:cs typeface="Arial"/>
              <a:sym typeface="Arial"/>
            </a:endParaRPr>
          </a:p>
        </p:txBody>
      </p:sp>
      <p:sp>
        <p:nvSpPr>
          <p:cNvPr id="92" name="Google Shape;92;p5"/>
          <p:cNvSpPr txBox="1"/>
          <p:nvPr/>
        </p:nvSpPr>
        <p:spPr>
          <a:xfrm>
            <a:off x="5141800" y="4940450"/>
            <a:ext cx="1814400" cy="5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lt1"/>
                </a:solidFill>
                <a:latin typeface="Montserrat"/>
                <a:ea typeface="Montserrat"/>
                <a:cs typeface="Montserrat"/>
                <a:sym typeface="Montserrat"/>
              </a:rPr>
              <a:t>Mike Cafarella</a:t>
            </a:r>
            <a:endParaRPr sz="1400" b="0" i="0" u="none" strike="noStrike" cap="none">
              <a:solidFill>
                <a:srgbClr val="000000"/>
              </a:solidFill>
              <a:latin typeface="Arial"/>
              <a:ea typeface="Arial"/>
              <a:cs typeface="Arial"/>
              <a:sym typeface="Arial"/>
            </a:endParaRPr>
          </a:p>
        </p:txBody>
      </p:sp>
      <p:pic>
        <p:nvPicPr>
          <p:cNvPr id="93" name="Google Shape;93;p5"/>
          <p:cNvPicPr preferRelativeResize="0"/>
          <p:nvPr/>
        </p:nvPicPr>
        <p:blipFill rotWithShape="1">
          <a:blip r:embed="rId6">
            <a:alphaModFix/>
          </a:blip>
          <a:srcRect/>
          <a:stretch/>
        </p:blipFill>
        <p:spPr>
          <a:xfrm>
            <a:off x="3470225" y="4363550"/>
            <a:ext cx="1671575" cy="1671575"/>
          </a:xfrm>
          <a:prstGeom prst="rect">
            <a:avLst/>
          </a:prstGeom>
          <a:noFill/>
          <a:ln>
            <a:noFill/>
          </a:ln>
        </p:spPr>
      </p:pic>
      <p:pic>
        <p:nvPicPr>
          <p:cNvPr id="94" name="Google Shape;94;p5"/>
          <p:cNvPicPr preferRelativeResize="0"/>
          <p:nvPr/>
        </p:nvPicPr>
        <p:blipFill rotWithShape="1">
          <a:blip r:embed="rId7">
            <a:alphaModFix/>
          </a:blip>
          <a:srcRect/>
          <a:stretch/>
        </p:blipFill>
        <p:spPr>
          <a:xfrm>
            <a:off x="3507259" y="4037400"/>
            <a:ext cx="1597491" cy="5964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8"/>
        <p:cNvGrpSpPr/>
        <p:nvPr/>
      </p:nvGrpSpPr>
      <p:grpSpPr>
        <a:xfrm>
          <a:off x="0" y="0"/>
          <a:ext cx="0" cy="0"/>
          <a:chOff x="0" y="0"/>
          <a:chExt cx="0" cy="0"/>
        </a:xfrm>
      </p:grpSpPr>
      <p:sp>
        <p:nvSpPr>
          <p:cNvPr id="709" name="Google Shape;709;p53"/>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10" name="Google Shape;710;p53"/>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11" name="Google Shape;711;p53"/>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12" name="Google Shape;712;p53"/>
          <p:cNvSpPr txBox="1"/>
          <p:nvPr/>
        </p:nvSpPr>
        <p:spPr>
          <a:xfrm>
            <a:off x="510850" y="1316575"/>
            <a:ext cx="8566200" cy="4754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Criar um diretório no HDFS:</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mkdir</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/input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Inserir arquivo no HDFS a partir do </a:t>
            </a:r>
            <a:r>
              <a:rPr lang="pt-BR" sz="1400" b="0" i="0" u="none" strike="noStrike" cap="none" dirty="0" err="1">
                <a:solidFill>
                  <a:srgbClr val="FFFFFF"/>
                </a:solidFill>
                <a:latin typeface="Montserrat"/>
                <a:ea typeface="Montserrat"/>
                <a:cs typeface="Montserrat"/>
                <a:sym typeface="Montserrat"/>
              </a:rPr>
              <a:t>FileSystem</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fs</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put</a:t>
            </a:r>
            <a:r>
              <a:rPr lang="pt-BR" sz="1400" b="1" i="0" u="none" strike="noStrike" cap="none" dirty="0">
                <a:solidFill>
                  <a:srgbClr val="FFFFFF"/>
                </a:solidFill>
                <a:latin typeface="Montserrat"/>
                <a:ea typeface="Montserrat"/>
                <a:cs typeface="Montserrat"/>
                <a:sym typeface="Montserrat"/>
              </a:rPr>
              <a:t> texto.csv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/input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FFFFFF"/>
                </a:solidFill>
                <a:latin typeface="Montserrat"/>
                <a:ea typeface="Montserrat"/>
                <a:cs typeface="Montserrat"/>
                <a:sym typeface="Montserrat"/>
              </a:rPr>
              <a:t>Executando </a:t>
            </a:r>
            <a:r>
              <a:rPr lang="pt-BR" sz="1400" b="0" i="0" u="none" strike="noStrike" cap="none" dirty="0" err="1">
                <a:solidFill>
                  <a:srgbClr val="FFFFFF"/>
                </a:solidFill>
                <a:latin typeface="Montserrat"/>
                <a:ea typeface="Montserrat"/>
                <a:cs typeface="Montserrat"/>
                <a:sym typeface="Montserrat"/>
              </a:rPr>
              <a:t>MapReduce</a:t>
            </a:r>
            <a:endParaRPr sz="14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dirty="0" err="1">
                <a:solidFill>
                  <a:srgbClr val="FFFFFF"/>
                </a:solidFill>
                <a:latin typeface="Montserrat"/>
                <a:ea typeface="Montserrat"/>
                <a:cs typeface="Montserrat"/>
                <a:sym typeface="Montserrat"/>
              </a:rPr>
              <a:t>hadoop</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jar</a:t>
            </a:r>
            <a:r>
              <a:rPr lang="pt-BR" sz="1400" b="1" i="0" u="none" strike="noStrike" cap="none" dirty="0">
                <a:solidFill>
                  <a:srgbClr val="FFFFFF"/>
                </a:solidFill>
                <a:latin typeface="Montserrat"/>
                <a:ea typeface="Montserrat"/>
                <a:cs typeface="Montserrat"/>
                <a:sym typeface="Montserrat"/>
              </a:rPr>
              <a:t> wordcount.jar </a:t>
            </a:r>
            <a:r>
              <a:rPr lang="pt-BR" sz="1400" b="1" i="0" u="none" strike="noStrike" cap="none" dirty="0" err="1">
                <a:solidFill>
                  <a:srgbClr val="FFFFFF"/>
                </a:solidFill>
                <a:latin typeface="Montserrat"/>
                <a:ea typeface="Montserrat"/>
                <a:cs typeface="Montserrat"/>
                <a:sym typeface="Montserrat"/>
              </a:rPr>
              <a:t>WordCount</a:t>
            </a:r>
            <a:r>
              <a:rPr lang="pt-BR" sz="1400" b="1" i="0" u="none" strike="noStrike" cap="none" dirty="0">
                <a:solidFill>
                  <a:srgbClr val="FFFFFF"/>
                </a:solidFill>
                <a:latin typeface="Montserrat"/>
                <a:ea typeface="Montserrat"/>
                <a:cs typeface="Montserrat"/>
                <a:sym typeface="Montserrat"/>
              </a:rPr>
              <a: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/input /</a:t>
            </a:r>
            <a:r>
              <a:rPr lang="pt-BR" sz="1400" b="1" i="0" u="none" strike="noStrike" cap="none" dirty="0" err="1">
                <a:solidFill>
                  <a:srgbClr val="FFFFFF"/>
                </a:solidFill>
                <a:latin typeface="Montserrat"/>
                <a:ea typeface="Montserrat"/>
                <a:cs typeface="Montserrat"/>
                <a:sym typeface="Montserrat"/>
              </a:rPr>
              <a:t>user</a:t>
            </a:r>
            <a:r>
              <a:rPr lang="pt-BR" sz="1400" b="1" i="0" u="none" strike="noStrike" cap="none" dirty="0">
                <a:solidFill>
                  <a:srgbClr val="FFFFFF"/>
                </a:solidFill>
                <a:latin typeface="Montserrat"/>
                <a:ea typeface="Montserrat"/>
                <a:cs typeface="Montserrat"/>
                <a:sym typeface="Montserrat"/>
              </a:rPr>
              <a:t>/</a:t>
            </a:r>
            <a:r>
              <a:rPr lang="pt-BR" sz="1400" b="1" i="0" u="none" strike="noStrike" cap="none" dirty="0" err="1">
                <a:solidFill>
                  <a:srgbClr val="FFFFFF"/>
                </a:solidFill>
                <a:latin typeface="Montserrat"/>
                <a:ea typeface="Montserrat"/>
                <a:cs typeface="Montserrat"/>
                <a:sym typeface="Montserrat"/>
              </a:rPr>
              <a:t>cloudera</a:t>
            </a:r>
            <a:r>
              <a:rPr lang="pt-BR" sz="1400" b="1" i="0" u="none" strike="noStrike" cap="none" dirty="0">
                <a:solidFill>
                  <a:srgbClr val="FFFFFF"/>
                </a:solidFill>
                <a:latin typeface="Montserrat"/>
                <a:ea typeface="Montserrat"/>
                <a:cs typeface="Montserrat"/>
                <a:sym typeface="Montserrat"/>
              </a:rPr>
              <a:t>/output</a:t>
            </a:r>
            <a:endParaRPr sz="1400" b="1"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6"/>
        <p:cNvGrpSpPr/>
        <p:nvPr/>
      </p:nvGrpSpPr>
      <p:grpSpPr>
        <a:xfrm>
          <a:off x="0" y="0"/>
          <a:ext cx="0" cy="0"/>
          <a:chOff x="0" y="0"/>
          <a:chExt cx="0" cy="0"/>
        </a:xfrm>
      </p:grpSpPr>
      <p:sp>
        <p:nvSpPr>
          <p:cNvPr id="717" name="Google Shape;717;p5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Verificando Job</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18" name="Google Shape;718;p5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19" name="Google Shape;719;p5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20" name="Google Shape;720;p54"/>
          <p:cNvSpPr txBox="1"/>
          <p:nvPr/>
        </p:nvSpPr>
        <p:spPr>
          <a:xfrm>
            <a:off x="510850" y="1316575"/>
            <a:ext cx="8566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http://quickstart.cloudera:8088</a:t>
            </a:r>
            <a:endParaRPr sz="1400" b="0" i="0" u="none" strike="noStrike" cap="none">
              <a:solidFill>
                <a:srgbClr val="000000"/>
              </a:solidFill>
              <a:latin typeface="Arial"/>
              <a:ea typeface="Arial"/>
              <a:cs typeface="Arial"/>
              <a:sym typeface="Arial"/>
            </a:endParaRPr>
          </a:p>
        </p:txBody>
      </p:sp>
      <p:pic>
        <p:nvPicPr>
          <p:cNvPr id="721" name="Google Shape;721;p54"/>
          <p:cNvPicPr preferRelativeResize="0"/>
          <p:nvPr/>
        </p:nvPicPr>
        <p:blipFill rotWithShape="1">
          <a:blip r:embed="rId5">
            <a:alphaModFix/>
          </a:blip>
          <a:srcRect l="6933" t="25404" r="67962" b="5823"/>
          <a:stretch/>
        </p:blipFill>
        <p:spPr>
          <a:xfrm>
            <a:off x="1492125" y="1713175"/>
            <a:ext cx="6541538" cy="465242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5"/>
        <p:cNvGrpSpPr/>
        <p:nvPr/>
      </p:nvGrpSpPr>
      <p:grpSpPr>
        <a:xfrm>
          <a:off x="0" y="0"/>
          <a:ext cx="0" cy="0"/>
          <a:chOff x="0" y="0"/>
          <a:chExt cx="0" cy="0"/>
        </a:xfrm>
      </p:grpSpPr>
      <p:sp>
        <p:nvSpPr>
          <p:cNvPr id="726" name="Google Shape;726;p5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Comandos HDFS</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27" name="Google Shape;727;p5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28" name="Google Shape;728;p55"/>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29" name="Google Shape;729;p55"/>
          <p:cNvSpPr txBox="1"/>
          <p:nvPr/>
        </p:nvSpPr>
        <p:spPr>
          <a:xfrm>
            <a:off x="510850" y="1316575"/>
            <a:ext cx="8566200" cy="1409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Vai lista os arquivos no diretório no HDFS: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-ls /user/cloudera/output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Verificando o conteúdo do arquivo:</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hadoop fs -cat /user/cloudera/output/part-r-00000</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3"/>
        <p:cNvGrpSpPr/>
        <p:nvPr/>
      </p:nvGrpSpPr>
      <p:grpSpPr>
        <a:xfrm>
          <a:off x="0" y="0"/>
          <a:ext cx="0" cy="0"/>
          <a:chOff x="0" y="0"/>
          <a:chExt cx="0" cy="0"/>
        </a:xfrm>
      </p:grpSpPr>
      <p:sp>
        <p:nvSpPr>
          <p:cNvPr id="734" name="Google Shape;734;p56"/>
          <p:cNvSpPr txBox="1"/>
          <p:nvPr/>
        </p:nvSpPr>
        <p:spPr>
          <a:xfrm>
            <a:off x="1157250" y="2327400"/>
            <a:ext cx="12330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2800" b="1" i="0" u="none" strike="noStrike" cap="none">
                <a:solidFill>
                  <a:srgbClr val="293B53"/>
                </a:solidFill>
                <a:latin typeface="Montserrat"/>
                <a:ea typeface="Montserrat"/>
                <a:cs typeface="Montserrat"/>
                <a:sym typeface="Montserrat"/>
              </a:rPr>
              <a:t>Yarn</a:t>
            </a:r>
            <a:endParaRPr sz="4600" b="1" i="0" u="none" strike="noStrike" cap="none">
              <a:solidFill>
                <a:srgbClr val="293B53"/>
              </a:solidFill>
              <a:latin typeface="Montserrat"/>
              <a:ea typeface="Montserrat"/>
              <a:cs typeface="Montserrat"/>
              <a:sym typeface="Montserrat"/>
            </a:endParaRPr>
          </a:p>
        </p:txBody>
      </p:sp>
      <p:sp>
        <p:nvSpPr>
          <p:cNvPr id="735" name="Google Shape;735;p56"/>
          <p:cNvSpPr txBox="1"/>
          <p:nvPr/>
        </p:nvSpPr>
        <p:spPr>
          <a:xfrm>
            <a:off x="4081975" y="2327400"/>
            <a:ext cx="4405500" cy="1593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O que é Hadoop?</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HDFS</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accent3"/>
                </a:solidFill>
                <a:latin typeface="Montserrat"/>
                <a:ea typeface="Montserrat"/>
                <a:cs typeface="Montserrat"/>
                <a:sym typeface="Montserrat"/>
              </a:rPr>
              <a:t>- MapReduce</a:t>
            </a:r>
            <a:endParaRPr sz="1800" b="0" i="0" u="none" strike="noStrike" cap="none">
              <a:solidFill>
                <a:schemeClr val="accent3"/>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rgbClr val="FFFFFF"/>
                </a:solidFill>
                <a:latin typeface="Montserrat"/>
                <a:ea typeface="Montserrat"/>
                <a:cs typeface="Montserrat"/>
                <a:sym typeface="Montserrat"/>
              </a:rPr>
              <a:t>- Yarn</a:t>
            </a:r>
            <a:endParaRPr sz="18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736" name="Google Shape;736;p56"/>
          <p:cNvSpPr txBox="1"/>
          <p:nvPr/>
        </p:nvSpPr>
        <p:spPr>
          <a:xfrm>
            <a:off x="3679100" y="1747925"/>
            <a:ext cx="3357300" cy="642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3600"/>
              <a:buFont typeface="Arial"/>
              <a:buNone/>
            </a:pPr>
            <a:r>
              <a:rPr lang="pt-BR" sz="3600" b="0" i="0" u="none" strike="noStrike" cap="none">
                <a:solidFill>
                  <a:schemeClr val="lt2"/>
                </a:solidFill>
                <a:latin typeface="Montserrat SemiBold"/>
                <a:ea typeface="Montserrat SemiBold"/>
                <a:cs typeface="Montserrat SemiBold"/>
                <a:sym typeface="Montserrat SemiBold"/>
              </a:rPr>
              <a:t>Tópicos</a:t>
            </a:r>
            <a:endParaRPr sz="3600" b="0" i="0" u="none" strike="noStrike" cap="none">
              <a:solidFill>
                <a:schemeClr val="lt2"/>
              </a:solidFill>
              <a:latin typeface="Montserrat SemiBold"/>
              <a:ea typeface="Montserrat SemiBold"/>
              <a:cs typeface="Montserrat SemiBold"/>
              <a:sym typeface="Montserrat SemiBold"/>
            </a:endParaRPr>
          </a:p>
        </p:txBody>
      </p:sp>
      <p:cxnSp>
        <p:nvCxnSpPr>
          <p:cNvPr id="737" name="Google Shape;737;p56"/>
          <p:cNvCxnSpPr/>
          <p:nvPr/>
        </p:nvCxnSpPr>
        <p:spPr>
          <a:xfrm>
            <a:off x="136650" y="2647350"/>
            <a:ext cx="1020600" cy="2700"/>
          </a:xfrm>
          <a:prstGeom prst="straightConnector1">
            <a:avLst/>
          </a:prstGeom>
          <a:noFill/>
          <a:ln w="28575" cap="flat" cmpd="sng">
            <a:solidFill>
              <a:srgbClr val="293B53"/>
            </a:solidFill>
            <a:prstDash val="solid"/>
            <a:round/>
            <a:headEnd type="none" w="sm" len="sm"/>
            <a:tailEnd type="none" w="sm" len="sm"/>
          </a:ln>
        </p:spPr>
      </p:cxnSp>
      <p:cxnSp>
        <p:nvCxnSpPr>
          <p:cNvPr id="738" name="Google Shape;738;p56"/>
          <p:cNvCxnSpPr/>
          <p:nvPr/>
        </p:nvCxnSpPr>
        <p:spPr>
          <a:xfrm>
            <a:off x="2229600" y="2647350"/>
            <a:ext cx="1020600" cy="2700"/>
          </a:xfrm>
          <a:prstGeom prst="straightConnector1">
            <a:avLst/>
          </a:prstGeom>
          <a:noFill/>
          <a:ln w="28575" cap="flat" cmpd="sng">
            <a:solidFill>
              <a:srgbClr val="293B53"/>
            </a:solidFill>
            <a:prstDash val="solid"/>
            <a:round/>
            <a:headEnd type="none" w="sm" len="sm"/>
            <a:tailEnd type="none" w="sm" len="sm"/>
          </a:ln>
        </p:spPr>
      </p:cxn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2"/>
        <p:cNvGrpSpPr/>
        <p:nvPr/>
      </p:nvGrpSpPr>
      <p:grpSpPr>
        <a:xfrm>
          <a:off x="0" y="0"/>
          <a:ext cx="0" cy="0"/>
          <a:chOff x="0" y="0"/>
          <a:chExt cx="0" cy="0"/>
        </a:xfrm>
      </p:grpSpPr>
      <p:sp>
        <p:nvSpPr>
          <p:cNvPr id="743" name="Google Shape;743;p57"/>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O que é Yarn</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44" name="Google Shape;744;p57"/>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45" name="Google Shape;745;p57"/>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46" name="Google Shape;746;p57"/>
          <p:cNvSpPr txBox="1"/>
          <p:nvPr/>
        </p:nvSpPr>
        <p:spPr>
          <a:xfrm>
            <a:off x="922150" y="1280275"/>
            <a:ext cx="7603200" cy="2619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pt-BR" b="0" i="0" u="none" strike="noStrike" cap="none">
                <a:solidFill>
                  <a:srgbClr val="FFFFFF"/>
                </a:solidFill>
                <a:latin typeface="Montserrat"/>
                <a:ea typeface="Montserrat"/>
                <a:cs typeface="Montserrat"/>
                <a:sym typeface="Montserrat"/>
              </a:rPr>
              <a:t>O YARN foi introduzido no Hadoop versão 2.0 no ano de 2012 pelo Yahoo e Hortonworks. A idéia básica por trás do YARN é aliviar o MapReduce, assumindo a responsabilidade do Gerenciamento de </a:t>
            </a:r>
            <a:r>
              <a:rPr lang="pt-BR">
                <a:solidFill>
                  <a:srgbClr val="FFFFFF"/>
                </a:solidFill>
                <a:latin typeface="Montserrat"/>
                <a:ea typeface="Montserrat"/>
                <a:cs typeface="Montserrat"/>
                <a:sym typeface="Montserrat"/>
              </a:rPr>
              <a:t>R</a:t>
            </a:r>
            <a:r>
              <a:rPr lang="pt-BR" b="0" i="0" u="none" strike="noStrike" cap="none">
                <a:solidFill>
                  <a:srgbClr val="FFFFFF"/>
                </a:solidFill>
                <a:latin typeface="Montserrat"/>
                <a:ea typeface="Montserrat"/>
                <a:cs typeface="Montserrat"/>
                <a:sym typeface="Montserrat"/>
              </a:rPr>
              <a:t>ecursos e do </a:t>
            </a:r>
            <a:r>
              <a:rPr lang="pt-BR">
                <a:solidFill>
                  <a:srgbClr val="FFFFFF"/>
                </a:solidFill>
                <a:latin typeface="Montserrat"/>
                <a:ea typeface="Montserrat"/>
                <a:cs typeface="Montserrat"/>
                <a:sym typeface="Montserrat"/>
              </a:rPr>
              <a:t>A</a:t>
            </a:r>
            <a:r>
              <a:rPr lang="pt-BR" b="0" i="0" u="none" strike="noStrike" cap="none">
                <a:solidFill>
                  <a:srgbClr val="FFFFFF"/>
                </a:solidFill>
                <a:latin typeface="Montserrat"/>
                <a:ea typeface="Montserrat"/>
                <a:cs typeface="Montserrat"/>
                <a:sym typeface="Montserrat"/>
              </a:rPr>
              <a:t>gendamento de </a:t>
            </a:r>
            <a:r>
              <a:rPr lang="pt-BR">
                <a:solidFill>
                  <a:srgbClr val="FFFFFF"/>
                </a:solidFill>
                <a:latin typeface="Montserrat"/>
                <a:ea typeface="Montserrat"/>
                <a:cs typeface="Montserrat"/>
                <a:sym typeface="Montserrat"/>
              </a:rPr>
              <a:t>T</a:t>
            </a:r>
            <a:r>
              <a:rPr lang="pt-BR" b="0" i="0" u="none" strike="noStrike" cap="none">
                <a:solidFill>
                  <a:srgbClr val="FFFFFF"/>
                </a:solidFill>
                <a:latin typeface="Montserrat"/>
                <a:ea typeface="Montserrat"/>
                <a:cs typeface="Montserrat"/>
                <a:sym typeface="Montserrat"/>
              </a:rPr>
              <a:t>arefas. O YARN começou a dar ao Hadoop a capacidade de executar tarefas não MapReduce na estrutura do Hadoop. </a:t>
            </a:r>
            <a:endParaRPr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r>
              <a:rPr lang="pt-BR" b="0" i="0" u="none" strike="noStrike" cap="none">
                <a:solidFill>
                  <a:srgbClr val="FFFFFF"/>
                </a:solidFill>
                <a:latin typeface="Montserrat"/>
                <a:ea typeface="Montserrat"/>
                <a:cs typeface="Montserrat"/>
                <a:sym typeface="Montserrat"/>
              </a:rPr>
              <a:t>Características:</a:t>
            </a:r>
            <a:endParaRPr b="0" i="0" u="none" strike="noStrike" cap="none">
              <a:solidFill>
                <a:srgbClr val="FFFFFF"/>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FFFFFF"/>
              </a:buClr>
              <a:buSzPts val="1400"/>
              <a:buFont typeface="Montserrat"/>
              <a:buChar char="-"/>
            </a:pPr>
            <a:r>
              <a:rPr lang="pt-BR" b="0" i="0" u="none" strike="noStrike" cap="none">
                <a:solidFill>
                  <a:srgbClr val="FFFFFF"/>
                </a:solidFill>
                <a:latin typeface="Montserrat"/>
                <a:ea typeface="Montserrat"/>
                <a:cs typeface="Montserrat"/>
                <a:sym typeface="Montserrat"/>
              </a:rPr>
              <a:t>Permite que vários aplicativos sejam executados simultaneamente no mesmo cluster compartilhado.</a:t>
            </a:r>
            <a:endParaRPr b="0" i="0" u="none" strike="noStrike" cap="none">
              <a:solidFill>
                <a:srgbClr val="FFFFFF"/>
              </a:solidFill>
              <a:latin typeface="Montserrat"/>
              <a:ea typeface="Montserrat"/>
              <a:cs typeface="Montserrat"/>
              <a:sym typeface="Montserrat"/>
            </a:endParaRPr>
          </a:p>
          <a:p>
            <a:pPr marL="457200" marR="0" lvl="0" indent="-317500" algn="l" rtl="0">
              <a:lnSpc>
                <a:spcPct val="100000"/>
              </a:lnSpc>
              <a:spcBef>
                <a:spcPts val="0"/>
              </a:spcBef>
              <a:spcAft>
                <a:spcPts val="0"/>
              </a:spcAft>
              <a:buClr>
                <a:srgbClr val="FFFFFF"/>
              </a:buClr>
              <a:buSzPts val="1400"/>
              <a:buFont typeface="Montserrat"/>
              <a:buChar char="-"/>
            </a:pPr>
            <a:r>
              <a:rPr lang="pt-BR" b="0" i="0" u="none" strike="noStrike" cap="none">
                <a:solidFill>
                  <a:srgbClr val="FFFFFF"/>
                </a:solidFill>
                <a:latin typeface="Montserrat"/>
                <a:ea typeface="Montserrat"/>
                <a:cs typeface="Montserrat"/>
                <a:sym typeface="Montserrat"/>
              </a:rPr>
              <a:t>Permite que os aplicativos negociem recursos com base na necessidade</a:t>
            </a:r>
            <a:endParaRPr sz="16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47" name="Google Shape;747;p57"/>
          <p:cNvPicPr preferRelativeResize="0"/>
          <p:nvPr/>
        </p:nvPicPr>
        <p:blipFill rotWithShape="1">
          <a:blip r:embed="rId5">
            <a:alphaModFix/>
          </a:blip>
          <a:srcRect/>
          <a:stretch/>
        </p:blipFill>
        <p:spPr>
          <a:xfrm>
            <a:off x="3382625" y="4510675"/>
            <a:ext cx="2952750" cy="154305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1"/>
        <p:cNvGrpSpPr/>
        <p:nvPr/>
      </p:nvGrpSpPr>
      <p:grpSpPr>
        <a:xfrm>
          <a:off x="0" y="0"/>
          <a:ext cx="0" cy="0"/>
          <a:chOff x="0" y="0"/>
          <a:chExt cx="0" cy="0"/>
        </a:xfrm>
      </p:grpSpPr>
      <p:sp>
        <p:nvSpPr>
          <p:cNvPr id="752" name="Google Shape;752;p58"/>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Arquitetura </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53" name="Google Shape;753;p58"/>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54" name="Google Shape;754;p58"/>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55" name="Google Shape;755;p58"/>
          <p:cNvSpPr txBox="1"/>
          <p:nvPr/>
        </p:nvSpPr>
        <p:spPr>
          <a:xfrm>
            <a:off x="922150" y="1280275"/>
            <a:ext cx="7603200" cy="2751900"/>
          </a:xfrm>
          <a:prstGeom prst="rect">
            <a:avLst/>
          </a:prstGeom>
          <a:noFill/>
          <a:ln>
            <a:noFill/>
          </a:ln>
        </p:spPr>
        <p:txBody>
          <a:bodyPr spcFirstLastPara="1" wrap="square" lIns="91425" tIns="91425" rIns="91425" bIns="91425" anchor="t" anchorCtr="0">
            <a:noAutofit/>
          </a:bodyPr>
          <a:lstStyle/>
          <a:p>
            <a:pPr marL="457200" marR="0" lvl="0" indent="0" algn="l" rtl="0">
              <a:lnSpc>
                <a:spcPct val="150000"/>
              </a:lnSpc>
              <a:spcBef>
                <a:spcPts val="0"/>
              </a:spcBef>
              <a:spcAft>
                <a:spcPts val="0"/>
              </a:spcAft>
              <a:buNone/>
            </a:pPr>
            <a:r>
              <a:rPr lang="pt-BR" sz="1300" b="0" i="0" u="none" strike="noStrike" cap="none">
                <a:solidFill>
                  <a:srgbClr val="FFFFFF"/>
                </a:solidFill>
                <a:latin typeface="Montserrat"/>
                <a:ea typeface="Montserrat"/>
                <a:cs typeface="Montserrat"/>
                <a:sym typeface="Montserrat"/>
              </a:rPr>
              <a:t>Duas principais funcionalidades: gerenciamento de recursos e agendamento/monitoramento de tarefas</a:t>
            </a:r>
            <a:endParaRPr sz="1300" b="0" i="0" u="none" strike="noStrike" cap="none">
              <a:solidFill>
                <a:srgbClr val="FFFFFF"/>
              </a:solidFill>
              <a:latin typeface="Montserrat"/>
              <a:ea typeface="Montserrat"/>
              <a:cs typeface="Montserrat"/>
              <a:sym typeface="Montserrat"/>
            </a:endParaRPr>
          </a:p>
          <a:p>
            <a:pPr marL="457200" marR="0" lvl="0" indent="0" algn="l" rtl="0">
              <a:lnSpc>
                <a:spcPct val="150000"/>
              </a:lnSpc>
              <a:spcBef>
                <a:spcPts val="0"/>
              </a:spcBef>
              <a:spcAft>
                <a:spcPts val="0"/>
              </a:spcAft>
              <a:buNone/>
            </a:pPr>
            <a:r>
              <a:rPr lang="pt-BR" sz="1300" b="1" i="1">
                <a:solidFill>
                  <a:srgbClr val="FFFFFF"/>
                </a:solidFill>
                <a:latin typeface="Montserrat"/>
                <a:ea typeface="Montserrat"/>
                <a:cs typeface="Montserrat"/>
                <a:sym typeface="Montserrat"/>
              </a:rPr>
              <a:t>Componentes</a:t>
            </a:r>
            <a:r>
              <a:rPr lang="pt-BR" sz="1300">
                <a:solidFill>
                  <a:srgbClr val="FFFFFF"/>
                </a:solidFill>
                <a:latin typeface="Montserrat"/>
                <a:ea typeface="Montserrat"/>
                <a:cs typeface="Montserrat"/>
                <a:sym typeface="Montserrat"/>
              </a:rPr>
              <a:t>:</a:t>
            </a:r>
            <a:endParaRPr sz="1300">
              <a:solidFill>
                <a:srgbClr val="FFFFFF"/>
              </a:solidFill>
              <a:latin typeface="Montserrat"/>
              <a:ea typeface="Montserrat"/>
              <a:cs typeface="Montserrat"/>
              <a:sym typeface="Montserrat"/>
            </a:endParaRPr>
          </a:p>
          <a:p>
            <a:pPr marL="914400" marR="0" lvl="1" indent="-311150" algn="l" rtl="0">
              <a:lnSpc>
                <a:spcPct val="150000"/>
              </a:lnSpc>
              <a:spcBef>
                <a:spcPts val="0"/>
              </a:spcBef>
              <a:spcAft>
                <a:spcPts val="0"/>
              </a:spcAft>
              <a:buClr>
                <a:srgbClr val="FFFFFF"/>
              </a:buClr>
              <a:buSzPts val="1300"/>
              <a:buFont typeface="Montserrat"/>
              <a:buChar char="○"/>
            </a:pPr>
            <a:r>
              <a:rPr lang="pt-BR" sz="1300" b="1" i="0" u="none" strike="noStrike" cap="none">
                <a:solidFill>
                  <a:srgbClr val="FFFFFF"/>
                </a:solidFill>
                <a:latin typeface="Montserrat"/>
                <a:ea typeface="Montserrat"/>
                <a:cs typeface="Montserrat"/>
                <a:sym typeface="Montserrat"/>
              </a:rPr>
              <a:t>ResourceManager</a:t>
            </a:r>
            <a:r>
              <a:rPr lang="pt-BR" sz="1300">
                <a:solidFill>
                  <a:srgbClr val="FFFFFF"/>
                </a:solidFill>
                <a:latin typeface="Montserrat"/>
                <a:ea typeface="Montserrat"/>
                <a:cs typeface="Montserrat"/>
                <a:sym typeface="Montserrat"/>
              </a:rPr>
              <a:t>: um por cluster (orquestrador)</a:t>
            </a:r>
            <a:endParaRPr sz="1300">
              <a:solidFill>
                <a:srgbClr val="FFFFFF"/>
              </a:solidFill>
              <a:latin typeface="Montserrat"/>
              <a:ea typeface="Montserrat"/>
              <a:cs typeface="Montserrat"/>
              <a:sym typeface="Montserrat"/>
            </a:endParaRPr>
          </a:p>
          <a:p>
            <a:pPr marL="1371600" marR="0" lvl="2" indent="-311150" algn="l" rtl="0">
              <a:lnSpc>
                <a:spcPct val="150000"/>
              </a:lnSpc>
              <a:spcBef>
                <a:spcPts val="0"/>
              </a:spcBef>
              <a:spcAft>
                <a:spcPts val="0"/>
              </a:spcAft>
              <a:buClr>
                <a:srgbClr val="FFFFFF"/>
              </a:buClr>
              <a:buSzPts val="1300"/>
              <a:buFont typeface="Montserrat"/>
              <a:buChar char="■"/>
            </a:pPr>
            <a:r>
              <a:rPr lang="pt-BR" sz="1300" b="1" i="0" u="none" strike="noStrike" cap="none">
                <a:solidFill>
                  <a:srgbClr val="FFFFFF"/>
                </a:solidFill>
                <a:latin typeface="Montserrat"/>
                <a:ea typeface="Montserrat"/>
                <a:cs typeface="Montserrat"/>
                <a:sym typeface="Montserrat"/>
              </a:rPr>
              <a:t>ApplicationMa</a:t>
            </a:r>
            <a:r>
              <a:rPr lang="pt-BR" sz="1300" b="1">
                <a:solidFill>
                  <a:srgbClr val="FFFFFF"/>
                </a:solidFill>
                <a:latin typeface="Montserrat"/>
                <a:ea typeface="Montserrat"/>
                <a:cs typeface="Montserrat"/>
                <a:sym typeface="Montserrat"/>
              </a:rPr>
              <a:t>nager</a:t>
            </a:r>
            <a:r>
              <a:rPr lang="pt-BR" sz="1300">
                <a:solidFill>
                  <a:srgbClr val="FFFFFF"/>
                </a:solidFill>
                <a:latin typeface="Montserrat"/>
                <a:ea typeface="Montserrat"/>
                <a:cs typeface="Montserrat"/>
                <a:sym typeface="Montserrat"/>
              </a:rPr>
              <a:t>: gerencia atividades, otimização, distribuição de recursos..</a:t>
            </a:r>
            <a:endParaRPr sz="1300">
              <a:solidFill>
                <a:srgbClr val="FFFFFF"/>
              </a:solidFill>
              <a:latin typeface="Montserrat"/>
              <a:ea typeface="Montserrat"/>
              <a:cs typeface="Montserrat"/>
              <a:sym typeface="Montserrat"/>
            </a:endParaRPr>
          </a:p>
          <a:p>
            <a:pPr marL="914400" lvl="1" indent="-311150" algn="l" rtl="0">
              <a:lnSpc>
                <a:spcPct val="150000"/>
              </a:lnSpc>
              <a:spcBef>
                <a:spcPts val="0"/>
              </a:spcBef>
              <a:spcAft>
                <a:spcPts val="0"/>
              </a:spcAft>
              <a:buClr>
                <a:srgbClr val="FFFFFF"/>
              </a:buClr>
              <a:buSzPts val="1300"/>
              <a:buFont typeface="Montserrat"/>
              <a:buChar char="○"/>
            </a:pPr>
            <a:r>
              <a:rPr lang="pt-BR" sz="1300" b="1">
                <a:solidFill>
                  <a:schemeClr val="lt1"/>
                </a:solidFill>
                <a:latin typeface="Montserrat"/>
                <a:ea typeface="Montserrat"/>
                <a:cs typeface="Montserrat"/>
                <a:sym typeface="Montserrat"/>
              </a:rPr>
              <a:t>NodeManager</a:t>
            </a:r>
            <a:r>
              <a:rPr lang="pt-BR" sz="1300">
                <a:solidFill>
                  <a:schemeClr val="lt1"/>
                </a:solidFill>
                <a:latin typeface="Montserrat"/>
                <a:ea typeface="Montserrat"/>
                <a:cs typeface="Montserrat"/>
                <a:sym typeface="Montserrat"/>
              </a:rPr>
              <a:t>: um por nó, responsável pela execução dos Jobs</a:t>
            </a:r>
            <a:endParaRPr sz="1300">
              <a:solidFill>
                <a:schemeClr val="lt1"/>
              </a:solidFill>
              <a:latin typeface="Montserrat"/>
              <a:ea typeface="Montserrat"/>
              <a:cs typeface="Montserrat"/>
              <a:sym typeface="Montserrat"/>
            </a:endParaRPr>
          </a:p>
          <a:p>
            <a:pPr marL="914400" lvl="1" indent="-311150" algn="l" rtl="0">
              <a:lnSpc>
                <a:spcPct val="150000"/>
              </a:lnSpc>
              <a:spcBef>
                <a:spcPts val="0"/>
              </a:spcBef>
              <a:spcAft>
                <a:spcPts val="0"/>
              </a:spcAft>
              <a:buClr>
                <a:schemeClr val="lt1"/>
              </a:buClr>
              <a:buSzPts val="1300"/>
              <a:buFont typeface="Montserrat"/>
              <a:buChar char="○"/>
            </a:pPr>
            <a:r>
              <a:rPr lang="pt-BR" sz="1300" b="1">
                <a:solidFill>
                  <a:schemeClr val="lt1"/>
                </a:solidFill>
                <a:latin typeface="Montserrat"/>
                <a:ea typeface="Montserrat"/>
                <a:cs typeface="Montserrat"/>
                <a:sym typeface="Montserrat"/>
              </a:rPr>
              <a:t>Aplication Master</a:t>
            </a:r>
            <a:r>
              <a:rPr lang="pt-BR" sz="1300">
                <a:solidFill>
                  <a:schemeClr val="lt1"/>
                </a:solidFill>
                <a:latin typeface="Montserrat"/>
                <a:ea typeface="Montserrat"/>
                <a:cs typeface="Montserrat"/>
                <a:sym typeface="Montserrat"/>
              </a:rPr>
              <a:t>: Distribui tarefas aos containers</a:t>
            </a:r>
            <a:endParaRPr sz="1300">
              <a:solidFill>
                <a:schemeClr val="lt1"/>
              </a:solidFill>
              <a:latin typeface="Montserrat"/>
              <a:ea typeface="Montserrat"/>
              <a:cs typeface="Montserrat"/>
              <a:sym typeface="Montserrat"/>
            </a:endParaRPr>
          </a:p>
          <a:p>
            <a:pPr marL="914400" lvl="1" indent="-311150" algn="l" rtl="0">
              <a:lnSpc>
                <a:spcPct val="150000"/>
              </a:lnSpc>
              <a:spcBef>
                <a:spcPts val="0"/>
              </a:spcBef>
              <a:spcAft>
                <a:spcPts val="0"/>
              </a:spcAft>
              <a:buClr>
                <a:schemeClr val="lt1"/>
              </a:buClr>
              <a:buSzPts val="1300"/>
              <a:buFont typeface="Montserrat"/>
              <a:buChar char="○"/>
            </a:pPr>
            <a:r>
              <a:rPr lang="pt-BR" sz="1300" b="1">
                <a:solidFill>
                  <a:schemeClr val="lt1"/>
                </a:solidFill>
                <a:latin typeface="Montserrat"/>
                <a:ea typeface="Montserrat"/>
                <a:cs typeface="Montserrat"/>
                <a:sym typeface="Montserrat"/>
              </a:rPr>
              <a:t>Container</a:t>
            </a:r>
            <a:r>
              <a:rPr lang="pt-BR" sz="1300">
                <a:solidFill>
                  <a:schemeClr val="lt1"/>
                </a:solidFill>
                <a:latin typeface="Montserrat"/>
                <a:ea typeface="Montserrat"/>
                <a:cs typeface="Montserrat"/>
                <a:sym typeface="Montserrat"/>
              </a:rPr>
              <a:t>: mantém as tarefas</a:t>
            </a:r>
            <a:endParaRPr sz="130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200"/>
              <a:buFont typeface="Arial"/>
              <a:buNone/>
            </a:pPr>
            <a:endParaRPr sz="11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300" b="0" i="0" u="none" strike="noStrike" cap="none">
              <a:solidFill>
                <a:srgbClr val="000000"/>
              </a:solidFill>
              <a:latin typeface="Arial"/>
              <a:ea typeface="Arial"/>
              <a:cs typeface="Arial"/>
              <a:sym typeface="Arial"/>
            </a:endParaRPr>
          </a:p>
        </p:txBody>
      </p:sp>
      <p:pic>
        <p:nvPicPr>
          <p:cNvPr id="756" name="Google Shape;756;p58"/>
          <p:cNvPicPr preferRelativeResize="0"/>
          <p:nvPr/>
        </p:nvPicPr>
        <p:blipFill rotWithShape="1">
          <a:blip r:embed="rId5">
            <a:alphaModFix/>
          </a:blip>
          <a:srcRect/>
          <a:stretch/>
        </p:blipFill>
        <p:spPr>
          <a:xfrm>
            <a:off x="1244550" y="4032175"/>
            <a:ext cx="5224651" cy="26207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0"/>
        <p:cNvGrpSpPr/>
        <p:nvPr/>
      </p:nvGrpSpPr>
      <p:grpSpPr>
        <a:xfrm>
          <a:off x="0" y="0"/>
          <a:ext cx="0" cy="0"/>
          <a:chOff x="0" y="0"/>
          <a:chExt cx="0" cy="0"/>
        </a:xfrm>
      </p:grpSpPr>
      <p:sp>
        <p:nvSpPr>
          <p:cNvPr id="761" name="Google Shape;761;p59"/>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ResourceManager </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62" name="Google Shape;762;p59"/>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63" name="Google Shape;763;p59"/>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64" name="Google Shape;764;p59"/>
          <p:cNvSpPr txBox="1"/>
          <p:nvPr/>
        </p:nvSpPr>
        <p:spPr>
          <a:xfrm>
            <a:off x="922150" y="1280275"/>
            <a:ext cx="7603200" cy="28518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Possui um agendador de nível de cluster que tem responsabilidade pela alocação de recursos para todas as tarefas em execução, de acordo com as solicitações do ApplicationManager</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A principal responsabilidade do ResourceManager é alocar recursos para os aplicativos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Não é responsável pelo rastreamento do status de uma aplicação ou tarefas de monitoramento.</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Não garante o reinício/balanceamento de tarefas no caso de falha no aplicativo ou no hardware.</a:t>
            </a:r>
            <a:endParaRPr sz="1600" b="0" i="0" u="none" strike="noStrike" cap="none">
              <a:solidFill>
                <a:srgbClr val="000000"/>
              </a:solidFill>
              <a:latin typeface="Arial"/>
              <a:ea typeface="Arial"/>
              <a:cs typeface="Arial"/>
              <a:sym typeface="Arial"/>
            </a:endParaRPr>
          </a:p>
        </p:txBody>
      </p:sp>
      <p:pic>
        <p:nvPicPr>
          <p:cNvPr id="765" name="Google Shape;765;p59"/>
          <p:cNvPicPr preferRelativeResize="0"/>
          <p:nvPr/>
        </p:nvPicPr>
        <p:blipFill rotWithShape="1">
          <a:blip r:embed="rId5">
            <a:alphaModFix/>
          </a:blip>
          <a:srcRect l="29532" t="35515" r="42082" b="31000"/>
          <a:stretch/>
        </p:blipFill>
        <p:spPr>
          <a:xfrm>
            <a:off x="2792925" y="4755750"/>
            <a:ext cx="3019288" cy="17866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9"/>
        <p:cNvGrpSpPr/>
        <p:nvPr/>
      </p:nvGrpSpPr>
      <p:grpSpPr>
        <a:xfrm>
          <a:off x="0" y="0"/>
          <a:ext cx="0" cy="0"/>
          <a:chOff x="0" y="0"/>
          <a:chExt cx="0" cy="0"/>
        </a:xfrm>
      </p:grpSpPr>
      <p:sp>
        <p:nvSpPr>
          <p:cNvPr id="770" name="Google Shape;770;p60"/>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NodeManager </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71" name="Google Shape;771;p60"/>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72" name="Google Shape;772;p60"/>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73" name="Google Shape;773;p60"/>
          <p:cNvSpPr txBox="1"/>
          <p:nvPr/>
        </p:nvSpPr>
        <p:spPr>
          <a:xfrm>
            <a:off x="922150" y="1280275"/>
            <a:ext cx="7603200" cy="247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Nó Slave, é executado nos worker nodes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Gerencia o ciclo de vida do container e monitora o uso de recursos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Executa o container com base na capacidade do nó, que é calculada com base na memória instalada e no número de núcleos da CPU</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Envia um sinal ao ResourceManager para atualizar seu status de integridade</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Envia o status para ResourceManager, que pode ser o status do nó ou o status das tarefas executadas</a:t>
            </a:r>
            <a:endParaRPr sz="1400" b="0" i="0" u="none" strike="noStrike" cap="none">
              <a:solidFill>
                <a:srgbClr val="FFFFFF"/>
              </a:solidFill>
              <a:latin typeface="Montserrat"/>
              <a:ea typeface="Montserrat"/>
              <a:cs typeface="Montserrat"/>
              <a:sym typeface="Montserrat"/>
            </a:endParaRPr>
          </a:p>
        </p:txBody>
      </p:sp>
      <p:pic>
        <p:nvPicPr>
          <p:cNvPr id="774" name="Google Shape;774;p60"/>
          <p:cNvPicPr preferRelativeResize="0"/>
          <p:nvPr/>
        </p:nvPicPr>
        <p:blipFill rotWithShape="1">
          <a:blip r:embed="rId5">
            <a:alphaModFix/>
          </a:blip>
          <a:srcRect l="64276" t="13232" r="8347"/>
          <a:stretch/>
        </p:blipFill>
        <p:spPr>
          <a:xfrm>
            <a:off x="3452925" y="3758875"/>
            <a:ext cx="1796452" cy="285602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8"/>
        <p:cNvGrpSpPr/>
        <p:nvPr/>
      </p:nvGrpSpPr>
      <p:grpSpPr>
        <a:xfrm>
          <a:off x="0" y="0"/>
          <a:ext cx="0" cy="0"/>
          <a:chOff x="0" y="0"/>
          <a:chExt cx="0" cy="0"/>
        </a:xfrm>
      </p:grpSpPr>
      <p:sp>
        <p:nvSpPr>
          <p:cNvPr id="779" name="Google Shape;779;p61"/>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ApplicationMaster </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80" name="Google Shape;780;p61"/>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81" name="Google Shape;781;p61"/>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82" name="Google Shape;782;p61"/>
          <p:cNvSpPr txBox="1"/>
          <p:nvPr/>
        </p:nvSpPr>
        <p:spPr>
          <a:xfrm>
            <a:off x="1057400" y="1404625"/>
            <a:ext cx="7603200" cy="247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Biblioteca de aplicativos que gerencia cada instância de um aplicativo que é executado dentro de YARN</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Responsável por negociar recursos do ResourceManager na submissão do aplicativo, como memória e CPU</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Responsável por monitorar o status de um aplicativo e monitorar os processos de aplicativos em coordenação com o NodeManager</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p:txBody>
      </p:sp>
      <p:pic>
        <p:nvPicPr>
          <p:cNvPr id="783" name="Google Shape;783;p61"/>
          <p:cNvPicPr preferRelativeResize="0"/>
          <p:nvPr/>
        </p:nvPicPr>
        <p:blipFill rotWithShape="1">
          <a:blip r:embed="rId5">
            <a:alphaModFix/>
          </a:blip>
          <a:srcRect l="64276" t="13231" r="8347" b="62065"/>
          <a:stretch/>
        </p:blipFill>
        <p:spPr>
          <a:xfrm>
            <a:off x="3022500" y="3959725"/>
            <a:ext cx="3254550" cy="14731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7"/>
        <p:cNvGrpSpPr/>
        <p:nvPr/>
      </p:nvGrpSpPr>
      <p:grpSpPr>
        <a:xfrm>
          <a:off x="0" y="0"/>
          <a:ext cx="0" cy="0"/>
          <a:chOff x="0" y="0"/>
          <a:chExt cx="0" cy="0"/>
        </a:xfrm>
      </p:grpSpPr>
      <p:sp>
        <p:nvSpPr>
          <p:cNvPr id="788" name="Google Shape;788;p62"/>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Container</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789" name="Google Shape;789;p62"/>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790" name="Google Shape;790;p62"/>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791" name="Google Shape;791;p62"/>
          <p:cNvSpPr txBox="1"/>
          <p:nvPr/>
        </p:nvSpPr>
        <p:spPr>
          <a:xfrm>
            <a:off x="1057400" y="1404625"/>
            <a:ext cx="7603200" cy="2478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Pacote lógico de recursos em termos de memória, CPU, disco, etc...</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Vinculado a um nó específico</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ResourceManager aloca dinamicamente recursos como containeres</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Um container concede direitos a um ApplicationMaster para usar uma quantidade específica de recursos de um host específico</a:t>
            </a:r>
            <a:endParaRPr sz="1400" b="0" i="0" u="none" strike="noStrike" cap="none">
              <a:solidFill>
                <a:srgbClr val="FFFFFF"/>
              </a:solidFill>
              <a:latin typeface="Montserrat"/>
              <a:ea typeface="Montserrat"/>
              <a:cs typeface="Montserrat"/>
              <a:sym typeface="Montserrat"/>
            </a:endParaRPr>
          </a:p>
          <a:p>
            <a:pPr marL="457200" marR="0" lvl="0" indent="-317500" algn="l" rtl="0">
              <a:lnSpc>
                <a:spcPct val="150000"/>
              </a:lnSpc>
              <a:spcBef>
                <a:spcPts val="0"/>
              </a:spcBef>
              <a:spcAft>
                <a:spcPts val="0"/>
              </a:spcAft>
              <a:buClr>
                <a:srgbClr val="FFFFFF"/>
              </a:buClr>
              <a:buSzPts val="1400"/>
              <a:buFont typeface="Montserrat"/>
              <a:buChar char="-"/>
            </a:pPr>
            <a:r>
              <a:rPr lang="pt-BR" sz="1400" b="0" i="0" u="none" strike="noStrike" cap="none">
                <a:solidFill>
                  <a:srgbClr val="FFFFFF"/>
                </a:solidFill>
                <a:latin typeface="Montserrat"/>
                <a:ea typeface="Montserrat"/>
                <a:cs typeface="Montserrat"/>
                <a:sym typeface="Montserrat"/>
              </a:rPr>
              <a:t>ApplicationMaster é considerado como o primeiro container de um aplicativo e gerência a execução da lógica do aplicativo em containers alocados</a:t>
            </a:r>
            <a:endParaRPr sz="1400" b="0" i="0" u="none" strike="noStrike" cap="none">
              <a:solidFill>
                <a:srgbClr val="FFFFFF"/>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p:txBody>
      </p:sp>
      <p:pic>
        <p:nvPicPr>
          <p:cNvPr id="792" name="Google Shape;792;p62"/>
          <p:cNvPicPr preferRelativeResize="0"/>
          <p:nvPr/>
        </p:nvPicPr>
        <p:blipFill rotWithShape="1">
          <a:blip r:embed="rId5">
            <a:alphaModFix/>
          </a:blip>
          <a:srcRect l="64276" t="13231" r="8347" b="62065"/>
          <a:stretch/>
        </p:blipFill>
        <p:spPr>
          <a:xfrm>
            <a:off x="3022500" y="3959725"/>
            <a:ext cx="3254550" cy="14731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8"/>
        <p:cNvGrpSpPr/>
        <p:nvPr/>
      </p:nvGrpSpPr>
      <p:grpSpPr>
        <a:xfrm>
          <a:off x="0" y="0"/>
          <a:ext cx="0" cy="0"/>
          <a:chOff x="0" y="0"/>
          <a:chExt cx="0" cy="0"/>
        </a:xfrm>
      </p:grpSpPr>
      <p:sp>
        <p:nvSpPr>
          <p:cNvPr id="99" name="Google Shape;99;p7"/>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Nutch</a:t>
            </a:r>
            <a:endParaRPr sz="3600" b="0" i="0" u="none" strike="noStrike" cap="none">
              <a:solidFill>
                <a:schemeClr val="lt1"/>
              </a:solidFill>
              <a:latin typeface="Montserrat SemiBold"/>
              <a:ea typeface="Montserrat SemiBold"/>
              <a:cs typeface="Montserrat SemiBold"/>
              <a:sym typeface="Montserrat SemiBold"/>
            </a:endParaRPr>
          </a:p>
        </p:txBody>
      </p:sp>
      <p:cxnSp>
        <p:nvCxnSpPr>
          <p:cNvPr id="100" name="Google Shape;100;p7"/>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101" name="Google Shape;101;p7"/>
          <p:cNvPicPr preferRelativeResize="0"/>
          <p:nvPr/>
        </p:nvPicPr>
        <p:blipFill rotWithShape="1">
          <a:blip r:embed="rId4">
            <a:alphaModFix/>
          </a:blip>
          <a:srcRect/>
          <a:stretch/>
        </p:blipFill>
        <p:spPr>
          <a:xfrm>
            <a:off x="523025" y="3298450"/>
            <a:ext cx="2771350" cy="1847549"/>
          </a:xfrm>
          <a:prstGeom prst="rect">
            <a:avLst/>
          </a:prstGeom>
          <a:noFill/>
          <a:ln>
            <a:noFill/>
          </a:ln>
        </p:spPr>
      </p:pic>
      <p:sp>
        <p:nvSpPr>
          <p:cNvPr id="102" name="Google Shape;102;p7"/>
          <p:cNvSpPr txBox="1"/>
          <p:nvPr/>
        </p:nvSpPr>
        <p:spPr>
          <a:xfrm>
            <a:off x="4253975" y="3091650"/>
            <a:ext cx="4941000" cy="2010000"/>
          </a:xfrm>
          <a:prstGeom prst="rect">
            <a:avLst/>
          </a:prstGeom>
          <a:noFill/>
          <a:ln>
            <a:noFill/>
          </a:ln>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chemeClr val="lt1"/>
              </a:buClr>
              <a:buSzPts val="1800"/>
              <a:buFont typeface="Montserrat"/>
              <a:buChar char="-"/>
            </a:pPr>
            <a:r>
              <a:rPr lang="pt-BR" sz="1800" b="0" i="0" u="none" strike="noStrike" cap="none">
                <a:solidFill>
                  <a:schemeClr val="lt1"/>
                </a:solidFill>
                <a:latin typeface="Montserrat"/>
                <a:ea typeface="Montserrat"/>
                <a:cs typeface="Montserrat"/>
                <a:sym typeface="Montserrat"/>
              </a:rPr>
              <a:t>Motor de Busca Web</a:t>
            </a:r>
            <a:endParaRPr sz="1800" b="0" i="0" u="none" strike="noStrike" cap="none">
              <a:solidFill>
                <a:schemeClr val="lt1"/>
              </a:solidFill>
              <a:latin typeface="Montserrat"/>
              <a:ea typeface="Montserrat"/>
              <a:cs typeface="Montserrat"/>
              <a:sym typeface="Montserrat"/>
            </a:endParaRPr>
          </a:p>
          <a:p>
            <a:pPr marL="457200" marR="0" lvl="0" indent="-342900" algn="l" rtl="0">
              <a:lnSpc>
                <a:spcPct val="150000"/>
              </a:lnSpc>
              <a:spcBef>
                <a:spcPts val="0"/>
              </a:spcBef>
              <a:spcAft>
                <a:spcPts val="0"/>
              </a:spcAft>
              <a:buClr>
                <a:schemeClr val="lt1"/>
              </a:buClr>
              <a:buSzPts val="1800"/>
              <a:buFont typeface="Montserrat"/>
              <a:buChar char="-"/>
            </a:pPr>
            <a:r>
              <a:rPr lang="pt-BR" sz="1800" b="0" i="0" u="none" strike="noStrike" cap="none">
                <a:solidFill>
                  <a:schemeClr val="lt1"/>
                </a:solidFill>
                <a:latin typeface="Montserrat"/>
                <a:ea typeface="Montserrat"/>
                <a:cs typeface="Montserrat"/>
                <a:sym typeface="Montserrat"/>
              </a:rPr>
              <a:t>Projeto Open Source Apache</a:t>
            </a:r>
            <a:endParaRPr sz="1800" b="0" i="0" u="none" strike="noStrike" cap="none">
              <a:solidFill>
                <a:schemeClr val="lt1"/>
              </a:solidFill>
              <a:latin typeface="Montserrat"/>
              <a:ea typeface="Montserrat"/>
              <a:cs typeface="Montserrat"/>
              <a:sym typeface="Montserrat"/>
            </a:endParaRPr>
          </a:p>
          <a:p>
            <a:pPr marL="457200" marR="0" lvl="0" indent="-342900" algn="l" rtl="0">
              <a:lnSpc>
                <a:spcPct val="150000"/>
              </a:lnSpc>
              <a:spcBef>
                <a:spcPts val="0"/>
              </a:spcBef>
              <a:spcAft>
                <a:spcPts val="0"/>
              </a:spcAft>
              <a:buClr>
                <a:schemeClr val="lt1"/>
              </a:buClr>
              <a:buSzPts val="1800"/>
              <a:buFont typeface="Montserrat"/>
              <a:buChar char="-"/>
            </a:pPr>
            <a:r>
              <a:rPr lang="pt-BR" sz="1800" b="0" i="0" u="none" strike="noStrike" cap="none">
                <a:solidFill>
                  <a:schemeClr val="lt1"/>
                </a:solidFill>
                <a:latin typeface="Montserrat"/>
                <a:ea typeface="Montserrat"/>
                <a:cs typeface="Montserrat"/>
                <a:sym typeface="Montserrat"/>
              </a:rPr>
              <a:t>Muitas tarefas para implementar</a:t>
            </a:r>
            <a:endParaRPr sz="1800" b="0" i="0" u="none" strike="noStrike" cap="none">
              <a:solidFill>
                <a:schemeClr val="lt1"/>
              </a:solidFill>
              <a:latin typeface="Montserrat"/>
              <a:ea typeface="Montserrat"/>
              <a:cs typeface="Montserrat"/>
              <a:sym typeface="Montserrat"/>
            </a:endParaRPr>
          </a:p>
          <a:p>
            <a:pPr marL="457200" marR="0" lvl="0" indent="-342900" algn="l" rtl="0">
              <a:lnSpc>
                <a:spcPct val="150000"/>
              </a:lnSpc>
              <a:spcBef>
                <a:spcPts val="0"/>
              </a:spcBef>
              <a:spcAft>
                <a:spcPts val="0"/>
              </a:spcAft>
              <a:buClr>
                <a:schemeClr val="lt1"/>
              </a:buClr>
              <a:buSzPts val="1800"/>
              <a:buFont typeface="Montserrat"/>
              <a:buChar char="-"/>
            </a:pPr>
            <a:r>
              <a:rPr lang="pt-BR" sz="1800" b="0" i="0" u="none" strike="noStrike" cap="none">
                <a:solidFill>
                  <a:schemeClr val="lt1"/>
                </a:solidFill>
                <a:latin typeface="Montserrat"/>
                <a:ea typeface="Montserrat"/>
                <a:cs typeface="Montserrat"/>
                <a:sym typeface="Montserrat"/>
              </a:rPr>
              <a:t>Escalabilidade limitada (4 máquinas)</a:t>
            </a: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03" name="Google Shape;103;p7"/>
          <p:cNvCxnSpPr/>
          <p:nvPr/>
        </p:nvCxnSpPr>
        <p:spPr>
          <a:xfrm rot="10800000" flipH="1">
            <a:off x="3056575" y="3352325"/>
            <a:ext cx="1395900" cy="790800"/>
          </a:xfrm>
          <a:prstGeom prst="bentConnector3">
            <a:avLst>
              <a:gd name="adj1" fmla="val 50000"/>
            </a:avLst>
          </a:prstGeom>
          <a:noFill/>
          <a:ln w="28575" cap="flat" cmpd="sng">
            <a:solidFill>
              <a:srgbClr val="FFFFFF"/>
            </a:solidFill>
            <a:prstDash val="solid"/>
            <a:round/>
            <a:headEnd type="none" w="sm" len="sm"/>
            <a:tailEnd type="none" w="sm" len="sm"/>
          </a:ln>
        </p:spPr>
      </p:cxnSp>
      <p:cxnSp>
        <p:nvCxnSpPr>
          <p:cNvPr id="104" name="Google Shape;104;p7"/>
          <p:cNvCxnSpPr/>
          <p:nvPr/>
        </p:nvCxnSpPr>
        <p:spPr>
          <a:xfrm rot="10800000" flipH="1">
            <a:off x="3075200" y="3761550"/>
            <a:ext cx="1386600" cy="418800"/>
          </a:xfrm>
          <a:prstGeom prst="bentConnector3">
            <a:avLst>
              <a:gd name="adj1" fmla="val 50000"/>
            </a:avLst>
          </a:prstGeom>
          <a:noFill/>
          <a:ln w="28575" cap="flat" cmpd="sng">
            <a:solidFill>
              <a:srgbClr val="FFFFFF"/>
            </a:solidFill>
            <a:prstDash val="solid"/>
            <a:round/>
            <a:headEnd type="none" w="sm" len="sm"/>
            <a:tailEnd type="none" w="sm" len="sm"/>
          </a:ln>
        </p:spPr>
      </p:cxnSp>
      <p:cxnSp>
        <p:nvCxnSpPr>
          <p:cNvPr id="105" name="Google Shape;105;p7"/>
          <p:cNvCxnSpPr/>
          <p:nvPr/>
        </p:nvCxnSpPr>
        <p:spPr>
          <a:xfrm>
            <a:off x="3075200" y="4161750"/>
            <a:ext cx="1414200" cy="600"/>
          </a:xfrm>
          <a:prstGeom prst="bentConnector3">
            <a:avLst>
              <a:gd name="adj1" fmla="val 50000"/>
            </a:avLst>
          </a:prstGeom>
          <a:noFill/>
          <a:ln w="28575" cap="flat" cmpd="sng">
            <a:solidFill>
              <a:srgbClr val="FFFFFF"/>
            </a:solidFill>
            <a:prstDash val="solid"/>
            <a:round/>
            <a:headEnd type="none" w="sm" len="sm"/>
            <a:tailEnd type="none" w="sm" len="sm"/>
          </a:ln>
        </p:spPr>
      </p:cxnSp>
      <p:cxnSp>
        <p:nvCxnSpPr>
          <p:cNvPr id="106" name="Google Shape;106;p7"/>
          <p:cNvCxnSpPr/>
          <p:nvPr/>
        </p:nvCxnSpPr>
        <p:spPr>
          <a:xfrm>
            <a:off x="3084500" y="4161750"/>
            <a:ext cx="1432800" cy="400200"/>
          </a:xfrm>
          <a:prstGeom prst="bentConnector3">
            <a:avLst>
              <a:gd name="adj1" fmla="val 50000"/>
            </a:avLst>
          </a:prstGeom>
          <a:noFill/>
          <a:ln w="28575" cap="flat" cmpd="sng">
            <a:solidFill>
              <a:srgbClr val="FFFFFF"/>
            </a:solidFill>
            <a:prstDash val="solid"/>
            <a:round/>
            <a:headEnd type="none" w="sm" len="sm"/>
            <a:tailEnd type="none" w="sm" len="sm"/>
          </a:ln>
        </p:spPr>
      </p:cxnSp>
      <p:sp>
        <p:nvSpPr>
          <p:cNvPr id="107" name="Google Shape;107;p7"/>
          <p:cNvSpPr txBox="1"/>
          <p:nvPr/>
        </p:nvSpPr>
        <p:spPr>
          <a:xfrm>
            <a:off x="1101450" y="1550163"/>
            <a:ext cx="7481400" cy="1116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600" b="0" i="0" u="none" strike="noStrike" cap="none">
                <a:solidFill>
                  <a:srgbClr val="FFFFFF"/>
                </a:solidFill>
                <a:latin typeface="Montserrat"/>
                <a:ea typeface="Montserrat"/>
                <a:cs typeface="Montserrat"/>
                <a:sym typeface="Montserrat"/>
              </a:rPr>
              <a:t>O Apache Nutch é um produto de software de </a:t>
            </a:r>
            <a:r>
              <a:rPr lang="pt-BR" sz="1600" i="0" u="none" strike="noStrike" cap="none">
                <a:solidFill>
                  <a:srgbClr val="FFFFFF"/>
                </a:solidFill>
                <a:latin typeface="Montserrat"/>
                <a:ea typeface="Montserrat"/>
                <a:cs typeface="Montserrat"/>
                <a:sym typeface="Montserrat"/>
              </a:rPr>
              <a:t>web crawler</a:t>
            </a:r>
            <a:r>
              <a:rPr lang="pt-BR" sz="1600">
                <a:solidFill>
                  <a:srgbClr val="FFFFFF"/>
                </a:solidFill>
                <a:latin typeface="Montserrat"/>
                <a:ea typeface="Montserrat"/>
                <a:cs typeface="Montserrat"/>
                <a:sym typeface="Montserrat"/>
              </a:rPr>
              <a:t> (</a:t>
            </a:r>
            <a:r>
              <a:rPr lang="pt-BR" sz="1600">
                <a:solidFill>
                  <a:schemeClr val="lt1"/>
                </a:solidFill>
                <a:latin typeface="Montserrat"/>
                <a:ea typeface="Montserrat"/>
                <a:cs typeface="Montserrat"/>
                <a:sym typeface="Montserrat"/>
              </a:rPr>
              <a:t>rastreador da web</a:t>
            </a:r>
            <a:r>
              <a:rPr lang="pt-BR" sz="1600">
                <a:solidFill>
                  <a:srgbClr val="FFFFFF"/>
                </a:solidFill>
                <a:latin typeface="Montserrat"/>
                <a:ea typeface="Montserrat"/>
                <a:cs typeface="Montserrat"/>
                <a:sym typeface="Montserrat"/>
              </a:rPr>
              <a:t>)</a:t>
            </a:r>
            <a:r>
              <a:rPr lang="pt-BR" sz="1600" b="0" i="0" u="none" strike="noStrike" cap="none">
                <a:solidFill>
                  <a:srgbClr val="FFFFFF"/>
                </a:solidFill>
                <a:latin typeface="Montserrat"/>
                <a:ea typeface="Montserrat"/>
                <a:cs typeface="Montserrat"/>
                <a:sym typeface="Montserrat"/>
              </a:rPr>
              <a:t> que pode ser usado para agregar dados da Web. É usado em conjunto com outras ferramentas Apache, como o Hadoop, para análise de dados</a:t>
            </a:r>
            <a:endParaRPr sz="1600" b="0" i="0" u="none" strike="noStrike" cap="none">
              <a:solidFill>
                <a:srgbClr val="FFFFFF"/>
              </a:solidFill>
              <a:latin typeface="Montserrat"/>
              <a:ea typeface="Montserrat"/>
              <a:cs typeface="Montserrat"/>
              <a:sym typeface="Montserra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6"/>
        <p:cNvGrpSpPr/>
        <p:nvPr/>
      </p:nvGrpSpPr>
      <p:grpSpPr>
        <a:xfrm>
          <a:off x="0" y="0"/>
          <a:ext cx="0" cy="0"/>
          <a:chOff x="0" y="0"/>
          <a:chExt cx="0" cy="0"/>
        </a:xfrm>
      </p:grpSpPr>
      <p:sp>
        <p:nvSpPr>
          <p:cNvPr id="797" name="Google Shape;797;p63"/>
          <p:cNvSpPr txBox="1"/>
          <p:nvPr/>
        </p:nvSpPr>
        <p:spPr>
          <a:xfrm>
            <a:off x="1077900" y="291210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Prática</a:t>
            </a:r>
            <a:endParaRPr sz="3600" b="0" i="0" u="none" strike="noStrike" cap="non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1"/>
        <p:cNvGrpSpPr/>
        <p:nvPr/>
      </p:nvGrpSpPr>
      <p:grpSpPr>
        <a:xfrm>
          <a:off x="0" y="0"/>
          <a:ext cx="0" cy="0"/>
          <a:chOff x="0" y="0"/>
          <a:chExt cx="0" cy="0"/>
        </a:xfrm>
      </p:grpSpPr>
      <p:sp>
        <p:nvSpPr>
          <p:cNvPr id="802" name="Google Shape;802;p64"/>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Verificando Job</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803" name="Google Shape;803;p64"/>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04" name="Google Shape;804;p64"/>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805" name="Google Shape;805;p64"/>
          <p:cNvSpPr txBox="1"/>
          <p:nvPr/>
        </p:nvSpPr>
        <p:spPr>
          <a:xfrm>
            <a:off x="510850" y="1316575"/>
            <a:ext cx="8566200" cy="396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http://quickstart.cloudera:8088/</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806" name="Google Shape;806;p64"/>
          <p:cNvPicPr preferRelativeResize="0"/>
          <p:nvPr/>
        </p:nvPicPr>
        <p:blipFill rotWithShape="1">
          <a:blip r:embed="rId5">
            <a:alphaModFix/>
          </a:blip>
          <a:srcRect l="6823" t="25406" r="67639" b="5402"/>
          <a:stretch/>
        </p:blipFill>
        <p:spPr>
          <a:xfrm>
            <a:off x="1597350" y="1836450"/>
            <a:ext cx="5751980" cy="4045926"/>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0"/>
        <p:cNvGrpSpPr/>
        <p:nvPr/>
      </p:nvGrpSpPr>
      <p:grpSpPr>
        <a:xfrm>
          <a:off x="0" y="0"/>
          <a:ext cx="0" cy="0"/>
          <a:chOff x="0" y="0"/>
          <a:chExt cx="0" cy="0"/>
        </a:xfrm>
      </p:grpSpPr>
      <p:sp>
        <p:nvSpPr>
          <p:cNvPr id="811" name="Google Shape;811;p65"/>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Gerenciamento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812" name="Google Shape;812;p65"/>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13" name="Google Shape;813;p65"/>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814" name="Google Shape;814;p65"/>
          <p:cNvSpPr txBox="1"/>
          <p:nvPr/>
        </p:nvSpPr>
        <p:spPr>
          <a:xfrm>
            <a:off x="510850" y="1316575"/>
            <a:ext cx="8566200" cy="1390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Os comandos YARN são invocados usando o script bin/yarn no pacote</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Hadoop</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A sintaxe básica para o comando:</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[--config confdir] COMMAND COMMAND_OPTIONS</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8"/>
        <p:cNvGrpSpPr/>
        <p:nvPr/>
      </p:nvGrpSpPr>
      <p:grpSpPr>
        <a:xfrm>
          <a:off x="0" y="0"/>
          <a:ext cx="0" cy="0"/>
          <a:chOff x="0" y="0"/>
          <a:chExt cx="0" cy="0"/>
        </a:xfrm>
      </p:grpSpPr>
      <p:sp>
        <p:nvSpPr>
          <p:cNvPr id="819" name="Google Shape;819;p66"/>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Gerenciamento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820" name="Google Shape;820;p66"/>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21" name="Google Shape;821;p66"/>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822" name="Google Shape;822;p66"/>
          <p:cNvSpPr txBox="1"/>
          <p:nvPr/>
        </p:nvSpPr>
        <p:spPr>
          <a:xfrm>
            <a:off x="510850" y="1316575"/>
            <a:ext cx="8566200" cy="219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Application: Lista, obter status e mata um aplicativo:</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application -list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application -status application_1507835793432_0005</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application -kill application_1507835793432_0005</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Node: Lista e obter status dos nós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node –list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node -all -list</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node -status quickstart.cloudera:47512</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6"/>
        <p:cNvGrpSpPr/>
        <p:nvPr/>
      </p:nvGrpSpPr>
      <p:grpSpPr>
        <a:xfrm>
          <a:off x="0" y="0"/>
          <a:ext cx="0" cy="0"/>
          <a:chOff x="0" y="0"/>
          <a:chExt cx="0" cy="0"/>
        </a:xfrm>
      </p:grpSpPr>
      <p:sp>
        <p:nvSpPr>
          <p:cNvPr id="827" name="Google Shape;827;p67"/>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pt-BR" sz="3100" b="0" i="0" u="none" strike="noStrike" cap="none">
                <a:solidFill>
                  <a:schemeClr val="lt1"/>
                </a:solidFill>
                <a:latin typeface="Montserrat SemiBold"/>
                <a:ea typeface="Montserrat SemiBold"/>
                <a:cs typeface="Montserrat SemiBold"/>
                <a:sym typeface="Montserrat SemiBold"/>
              </a:rPr>
              <a:t>Gerenciamento</a:t>
            </a:r>
            <a:endParaRPr sz="3100" b="0" i="0" u="none" strike="noStrike" cap="none">
              <a:solidFill>
                <a:schemeClr val="lt1"/>
              </a:solidFill>
              <a:latin typeface="Montserrat SemiBold"/>
              <a:ea typeface="Montserrat SemiBold"/>
              <a:cs typeface="Montserrat SemiBold"/>
              <a:sym typeface="Montserrat SemiBold"/>
            </a:endParaRPr>
          </a:p>
        </p:txBody>
      </p:sp>
      <p:cxnSp>
        <p:nvCxnSpPr>
          <p:cNvPr id="828" name="Google Shape;828;p67"/>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829" name="Google Shape;829;p67"/>
          <p:cNvPicPr preferRelativeResize="0"/>
          <p:nvPr/>
        </p:nvPicPr>
        <p:blipFill rotWithShape="1">
          <a:blip r:embed="rId4">
            <a:alphaModFix/>
          </a:blip>
          <a:srcRect l="24533" t="20984" r="24365" b="18313"/>
          <a:stretch/>
        </p:blipFill>
        <p:spPr>
          <a:xfrm>
            <a:off x="7179625" y="6365600"/>
            <a:ext cx="477150" cy="396750"/>
          </a:xfrm>
          <a:prstGeom prst="rect">
            <a:avLst/>
          </a:prstGeom>
          <a:noFill/>
          <a:ln>
            <a:noFill/>
          </a:ln>
        </p:spPr>
      </p:pic>
      <p:sp>
        <p:nvSpPr>
          <p:cNvPr id="830" name="Google Shape;830;p67"/>
          <p:cNvSpPr txBox="1"/>
          <p:nvPr/>
        </p:nvSpPr>
        <p:spPr>
          <a:xfrm>
            <a:off x="510850" y="1316575"/>
            <a:ext cx="8566200" cy="2949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Logs: Obtem logs de um aplicativa já finalizado</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logs -applicationId application_1507835793432_0005</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Classpath: retorna o valor do classpath atual</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classpath</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Version: retorna a versão atual do Cluster Yarn</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version</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FFFFFF"/>
                </a:solidFill>
                <a:latin typeface="Montserrat"/>
                <a:ea typeface="Montserrat"/>
                <a:cs typeface="Montserrat"/>
                <a:sym typeface="Montserrat"/>
              </a:rPr>
              <a:t>Top: Fornece um resumo de informações:</a:t>
            </a: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r>
              <a:rPr lang="pt-BR" sz="1400" b="1" i="0" u="none" strike="noStrike" cap="none">
                <a:solidFill>
                  <a:srgbClr val="FFFFFF"/>
                </a:solidFill>
                <a:latin typeface="Montserrat"/>
                <a:ea typeface="Montserrat"/>
                <a:cs typeface="Montserrat"/>
                <a:sym typeface="Montserrat"/>
              </a:rPr>
              <a:t>yarn top</a:t>
            </a:r>
            <a:endParaRPr sz="14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34"/>
        <p:cNvGrpSpPr/>
        <p:nvPr/>
      </p:nvGrpSpPr>
      <p:grpSpPr>
        <a:xfrm>
          <a:off x="0" y="0"/>
          <a:ext cx="0" cy="0"/>
          <a:chOff x="0" y="0"/>
          <a:chExt cx="0" cy="0"/>
        </a:xfrm>
      </p:grpSpPr>
      <p:sp>
        <p:nvSpPr>
          <p:cNvPr id="835" name="Google Shape;835;p68"/>
          <p:cNvSpPr txBox="1"/>
          <p:nvPr/>
        </p:nvSpPr>
        <p:spPr>
          <a:xfrm>
            <a:off x="1077900" y="291210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Dúvidas</a:t>
            </a:r>
            <a:endParaRPr sz="3600" b="0" i="0" u="none" strike="noStrike" cap="none">
              <a:solidFill>
                <a:schemeClr val="lt1"/>
              </a:solidFill>
              <a:latin typeface="Montserrat SemiBold"/>
              <a:ea typeface="Montserrat SemiBold"/>
              <a:cs typeface="Montserrat SemiBold"/>
              <a:sym typeface="Montserrat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1"/>
        <p:cNvGrpSpPr/>
        <p:nvPr/>
      </p:nvGrpSpPr>
      <p:grpSpPr>
        <a:xfrm>
          <a:off x="0" y="0"/>
          <a:ext cx="0" cy="0"/>
          <a:chOff x="0" y="0"/>
          <a:chExt cx="0" cy="0"/>
        </a:xfrm>
      </p:grpSpPr>
      <p:sp>
        <p:nvSpPr>
          <p:cNvPr id="112" name="Google Shape;112;p6"/>
          <p:cNvSpPr txBox="1"/>
          <p:nvPr/>
        </p:nvSpPr>
        <p:spPr>
          <a:xfrm>
            <a:off x="1192700" y="425250"/>
            <a:ext cx="7332600" cy="5964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600" b="0" i="0" u="none" strike="noStrike" cap="none">
                <a:solidFill>
                  <a:schemeClr val="lt1"/>
                </a:solidFill>
                <a:latin typeface="Montserrat SemiBold"/>
                <a:ea typeface="Montserrat SemiBold"/>
                <a:cs typeface="Montserrat SemiBold"/>
                <a:sym typeface="Montserrat SemiBold"/>
              </a:rPr>
              <a:t>Elefante Amarelo</a:t>
            </a:r>
            <a:endParaRPr sz="3600" b="0" i="0" u="none" strike="noStrike" cap="none">
              <a:solidFill>
                <a:schemeClr val="lt1"/>
              </a:solidFill>
              <a:latin typeface="Montserrat SemiBold"/>
              <a:ea typeface="Montserrat SemiBold"/>
              <a:cs typeface="Montserrat SemiBold"/>
              <a:sym typeface="Montserrat SemiBold"/>
            </a:endParaRPr>
          </a:p>
        </p:txBody>
      </p:sp>
      <p:sp>
        <p:nvSpPr>
          <p:cNvPr id="113" name="Google Shape;113;p6"/>
          <p:cNvSpPr txBox="1"/>
          <p:nvPr/>
        </p:nvSpPr>
        <p:spPr>
          <a:xfrm>
            <a:off x="581950" y="1320600"/>
            <a:ext cx="8304600" cy="5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800" b="0" i="0" u="none" strike="noStrike" cap="none">
                <a:solidFill>
                  <a:schemeClr val="lt1"/>
                </a:solidFill>
                <a:latin typeface="Montserrat"/>
                <a:ea typeface="Montserrat"/>
                <a:cs typeface="Montserrat"/>
                <a:sym typeface="Montserrat"/>
              </a:rPr>
              <a:t> Hadoop era o nome do elefante amarelo de pelúcia do filho de Doug </a:t>
            </a:r>
            <a:endParaRPr sz="1800" b="0" i="0" u="none" strike="noStrike" cap="none">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chemeClr val="lt1"/>
              </a:solidFill>
              <a:latin typeface="Montserrat"/>
              <a:ea typeface="Montserrat"/>
              <a:cs typeface="Montserrat"/>
              <a:sym typeface="Montserrat"/>
            </a:endParaRPr>
          </a:p>
        </p:txBody>
      </p:sp>
      <p:cxnSp>
        <p:nvCxnSpPr>
          <p:cNvPr id="114" name="Google Shape;114;p6"/>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pic>
        <p:nvPicPr>
          <p:cNvPr id="115" name="Google Shape;115;p6"/>
          <p:cNvPicPr preferRelativeResize="0"/>
          <p:nvPr/>
        </p:nvPicPr>
        <p:blipFill rotWithShape="1">
          <a:blip r:embed="rId4">
            <a:alphaModFix/>
          </a:blip>
          <a:srcRect/>
          <a:stretch/>
        </p:blipFill>
        <p:spPr>
          <a:xfrm>
            <a:off x="1784025" y="3510400"/>
            <a:ext cx="1327150" cy="1327150"/>
          </a:xfrm>
          <a:prstGeom prst="rect">
            <a:avLst/>
          </a:prstGeom>
          <a:noFill/>
          <a:ln>
            <a:noFill/>
          </a:ln>
        </p:spPr>
      </p:pic>
      <p:sp>
        <p:nvSpPr>
          <p:cNvPr id="116" name="Google Shape;116;p6"/>
          <p:cNvSpPr txBox="1"/>
          <p:nvPr/>
        </p:nvSpPr>
        <p:spPr>
          <a:xfrm>
            <a:off x="1540400" y="4980650"/>
            <a:ext cx="1814400" cy="5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lt1"/>
                </a:solidFill>
                <a:latin typeface="Montserrat"/>
                <a:ea typeface="Montserrat"/>
                <a:cs typeface="Montserrat"/>
                <a:sym typeface="Montserrat"/>
              </a:rPr>
              <a:t>Doug Cutting</a:t>
            </a:r>
            <a:endParaRPr sz="1400" b="0" i="0" u="none" strike="noStrike" cap="none">
              <a:solidFill>
                <a:srgbClr val="000000"/>
              </a:solidFill>
              <a:latin typeface="Arial"/>
              <a:ea typeface="Arial"/>
              <a:cs typeface="Arial"/>
              <a:sym typeface="Arial"/>
            </a:endParaRPr>
          </a:p>
        </p:txBody>
      </p:sp>
      <p:pic>
        <p:nvPicPr>
          <p:cNvPr id="117" name="Google Shape;117;p6"/>
          <p:cNvPicPr preferRelativeResize="0"/>
          <p:nvPr/>
        </p:nvPicPr>
        <p:blipFill rotWithShape="1">
          <a:blip r:embed="rId5">
            <a:alphaModFix/>
          </a:blip>
          <a:srcRect/>
          <a:stretch/>
        </p:blipFill>
        <p:spPr>
          <a:xfrm>
            <a:off x="5489075" y="2694413"/>
            <a:ext cx="2133600" cy="2143125"/>
          </a:xfrm>
          <a:prstGeom prst="rect">
            <a:avLst/>
          </a:prstGeom>
          <a:noFill/>
          <a:ln>
            <a:noFill/>
          </a:ln>
        </p:spPr>
      </p:pic>
      <p:pic>
        <p:nvPicPr>
          <p:cNvPr id="118" name="Google Shape;118;p6"/>
          <p:cNvPicPr preferRelativeResize="0"/>
          <p:nvPr/>
        </p:nvPicPr>
        <p:blipFill rotWithShape="1">
          <a:blip r:embed="rId5">
            <a:alphaModFix/>
          </a:blip>
          <a:srcRect t="63081" r="56249" b="-3"/>
          <a:stretch/>
        </p:blipFill>
        <p:spPr>
          <a:xfrm>
            <a:off x="4593875" y="3944238"/>
            <a:ext cx="1976275" cy="1675275"/>
          </a:xfrm>
          <a:prstGeom prst="rect">
            <a:avLst/>
          </a:prstGeom>
          <a:noFill/>
          <a:ln>
            <a:noFill/>
          </a:ln>
        </p:spPr>
      </p:pic>
      <p:sp>
        <p:nvSpPr>
          <p:cNvPr id="119" name="Google Shape;119;p6"/>
          <p:cNvSpPr/>
          <p:nvPr/>
        </p:nvSpPr>
        <p:spPr>
          <a:xfrm>
            <a:off x="2317000" y="1884208"/>
            <a:ext cx="2586900" cy="1611600"/>
          </a:xfrm>
          <a:prstGeom prst="cloudCallout">
            <a:avLst>
              <a:gd name="adj1" fmla="val -20833"/>
              <a:gd name="adj2" fmla="val 625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0" name="Google Shape;120;p6"/>
          <p:cNvPicPr preferRelativeResize="0"/>
          <p:nvPr/>
        </p:nvPicPr>
        <p:blipFill rotWithShape="1">
          <a:blip r:embed="rId6">
            <a:alphaModFix/>
          </a:blip>
          <a:srcRect/>
          <a:stretch/>
        </p:blipFill>
        <p:spPr>
          <a:xfrm>
            <a:off x="3184168" y="2108837"/>
            <a:ext cx="852550" cy="852574"/>
          </a:xfrm>
          <a:prstGeom prst="rect">
            <a:avLst/>
          </a:prstGeom>
          <a:noFill/>
          <a:ln>
            <a:noFill/>
          </a:ln>
        </p:spPr>
      </p:pic>
      <p:sp>
        <p:nvSpPr>
          <p:cNvPr id="121" name="Google Shape;121;p6"/>
          <p:cNvSpPr txBox="1"/>
          <p:nvPr/>
        </p:nvSpPr>
        <p:spPr>
          <a:xfrm>
            <a:off x="2999500" y="2818300"/>
            <a:ext cx="1814400" cy="549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1" i="0" u="none" strike="noStrike" cap="none">
                <a:solidFill>
                  <a:srgbClr val="000000"/>
                </a:solidFill>
                <a:latin typeface="Montserrat"/>
                <a:ea typeface="Montserrat"/>
                <a:cs typeface="Montserrat"/>
                <a:sym typeface="Montserrat"/>
              </a:rPr>
              <a:t>Hadoop?</a:t>
            </a:r>
            <a:endParaRPr sz="1400" b="1" i="0" u="none" strike="noStrike" cap="none">
              <a:solidFill>
                <a:srgbClr val="000000"/>
              </a:solidFill>
              <a:latin typeface="Arial"/>
              <a:ea typeface="Arial"/>
              <a:cs typeface="Arial"/>
              <a:sym typeface="Arial"/>
            </a:endParaRPr>
          </a:p>
        </p:txBody>
      </p:sp>
      <p:sp>
        <p:nvSpPr>
          <p:cNvPr id="122" name="Google Shape;122;p6"/>
          <p:cNvSpPr txBox="1"/>
          <p:nvPr/>
        </p:nvSpPr>
        <p:spPr>
          <a:xfrm>
            <a:off x="6570151" y="4915100"/>
            <a:ext cx="2204700" cy="6801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pt-BR" sz="1800" b="0" i="0" u="none" strike="noStrike" cap="none">
                <a:solidFill>
                  <a:schemeClr val="lt1"/>
                </a:solidFill>
                <a:latin typeface="Montserrat"/>
                <a:ea typeface="Montserrat"/>
                <a:cs typeface="Montserrat"/>
                <a:sym typeface="Montserrat"/>
              </a:rPr>
              <a:t>Elefante de pelúcia do filho de Doug</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6"/>
        <p:cNvGrpSpPr/>
        <p:nvPr/>
      </p:nvGrpSpPr>
      <p:grpSpPr>
        <a:xfrm>
          <a:off x="0" y="0"/>
          <a:ext cx="0" cy="0"/>
          <a:chOff x="0" y="0"/>
          <a:chExt cx="0" cy="0"/>
        </a:xfrm>
      </p:grpSpPr>
      <p:sp>
        <p:nvSpPr>
          <p:cNvPr id="127" name="Google Shape;127;p8"/>
          <p:cNvSpPr txBox="1"/>
          <p:nvPr/>
        </p:nvSpPr>
        <p:spPr>
          <a:xfrm>
            <a:off x="1192700" y="425250"/>
            <a:ext cx="7332600" cy="77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2500" b="0" i="0" u="none" strike="noStrike" cap="none">
                <a:solidFill>
                  <a:schemeClr val="lt1"/>
                </a:solidFill>
                <a:latin typeface="Montserrat SemiBold"/>
                <a:ea typeface="Montserrat SemiBold"/>
                <a:cs typeface="Montserrat SemiBold"/>
                <a:sym typeface="Montserrat SemiBold"/>
              </a:rPr>
              <a:t>Primeiros Indícios do HDFS e MapReduce</a:t>
            </a:r>
            <a:endParaRPr sz="2500" b="0" i="0" u="none" strike="noStrike" cap="none">
              <a:solidFill>
                <a:schemeClr val="lt1"/>
              </a:solidFill>
              <a:latin typeface="Montserrat SemiBold"/>
              <a:ea typeface="Montserrat SemiBold"/>
              <a:cs typeface="Montserrat SemiBold"/>
              <a:sym typeface="Montserrat SemiBold"/>
            </a:endParaRPr>
          </a:p>
        </p:txBody>
      </p:sp>
      <p:cxnSp>
        <p:nvCxnSpPr>
          <p:cNvPr id="128" name="Google Shape;128;p8"/>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sp>
        <p:nvSpPr>
          <p:cNvPr id="129" name="Google Shape;129;p8"/>
          <p:cNvSpPr txBox="1"/>
          <p:nvPr/>
        </p:nvSpPr>
        <p:spPr>
          <a:xfrm>
            <a:off x="1043900" y="1330675"/>
            <a:ext cx="7332600" cy="182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300"/>
              <a:buFont typeface="Arial"/>
              <a:buNone/>
            </a:pPr>
            <a:r>
              <a:rPr lang="pt-BR" sz="1500" b="0" i="0" u="none" strike="noStrike" cap="none" dirty="0">
                <a:solidFill>
                  <a:srgbClr val="FFFFFF"/>
                </a:solidFill>
                <a:latin typeface="Montserrat"/>
                <a:ea typeface="Montserrat"/>
                <a:cs typeface="Montserrat"/>
                <a:sym typeface="Montserrat"/>
              </a:rPr>
              <a:t>Um artigo publicado em 2003 pelo Google abriu caminho para que a equipe do </a:t>
            </a:r>
            <a:r>
              <a:rPr lang="pt-BR" sz="1500" b="0" i="0" u="none" strike="noStrike" cap="none" dirty="0" err="1">
                <a:solidFill>
                  <a:srgbClr val="FFFFFF"/>
                </a:solidFill>
                <a:latin typeface="Montserrat"/>
                <a:ea typeface="Montserrat"/>
                <a:cs typeface="Montserrat"/>
                <a:sym typeface="Montserrat"/>
              </a:rPr>
              <a:t>Nutch</a:t>
            </a:r>
            <a:r>
              <a:rPr lang="pt-BR" sz="1500" b="0" i="0" u="none" strike="noStrike" cap="none" dirty="0">
                <a:solidFill>
                  <a:srgbClr val="FFFFFF"/>
                </a:solidFill>
                <a:latin typeface="Montserrat"/>
                <a:ea typeface="Montserrat"/>
                <a:cs typeface="Montserrat"/>
                <a:sym typeface="Montserrat"/>
              </a:rPr>
              <a:t> criasse uma implementação open </a:t>
            </a:r>
            <a:r>
              <a:rPr lang="pt-BR" sz="1500" b="0" i="0" u="none" strike="noStrike" cap="none" dirty="0" err="1">
                <a:solidFill>
                  <a:srgbClr val="FFFFFF"/>
                </a:solidFill>
                <a:latin typeface="Montserrat"/>
                <a:ea typeface="Montserrat"/>
                <a:cs typeface="Montserrat"/>
                <a:sym typeface="Montserrat"/>
              </a:rPr>
              <a:t>source</a:t>
            </a:r>
            <a:r>
              <a:rPr lang="pt-BR" sz="1500" b="0" i="0" u="none" strike="noStrike" cap="none" dirty="0">
                <a:solidFill>
                  <a:srgbClr val="FFFFFF"/>
                </a:solidFill>
                <a:latin typeface="Montserrat"/>
                <a:ea typeface="Montserrat"/>
                <a:cs typeface="Montserrat"/>
                <a:sym typeface="Montserrat"/>
              </a:rPr>
              <a:t> do GFS (Google File System).</a:t>
            </a:r>
            <a:endParaRPr sz="15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endParaRPr sz="1500" b="0" i="0" u="none" strike="noStrike" cap="none" dirty="0">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1300"/>
              <a:buFont typeface="Arial"/>
              <a:buNone/>
            </a:pPr>
            <a:r>
              <a:rPr lang="pt-BR" sz="1500" b="0" i="0" u="none" strike="noStrike" cap="none" dirty="0">
                <a:solidFill>
                  <a:srgbClr val="FFFFFF"/>
                </a:solidFill>
                <a:latin typeface="Montserrat"/>
                <a:ea typeface="Montserrat"/>
                <a:cs typeface="Montserrat"/>
                <a:sym typeface="Montserrat"/>
              </a:rPr>
              <a:t> Em 2004 o Google publica o clássico artigo descrevendo seu framework </a:t>
            </a:r>
            <a:r>
              <a:rPr lang="pt-BR" sz="1500" b="0" i="0" u="none" strike="noStrike" cap="none" dirty="0" err="1">
                <a:solidFill>
                  <a:srgbClr val="FFFFFF"/>
                </a:solidFill>
                <a:latin typeface="Montserrat"/>
                <a:ea typeface="Montserrat"/>
                <a:cs typeface="Montserrat"/>
                <a:sym typeface="Montserrat"/>
              </a:rPr>
              <a:t>MapReduce</a:t>
            </a:r>
            <a:r>
              <a:rPr lang="pt-BR" sz="1500" dirty="0">
                <a:solidFill>
                  <a:srgbClr val="FFFFFF"/>
                </a:solidFill>
                <a:latin typeface="Montserrat"/>
                <a:ea typeface="Montserrat"/>
                <a:cs typeface="Montserrat"/>
                <a:sym typeface="Montserrat"/>
              </a:rPr>
              <a:t> p</a:t>
            </a:r>
            <a:r>
              <a:rPr lang="pt-BR" sz="1500" b="0" i="0" u="none" strike="noStrike" cap="none" dirty="0">
                <a:solidFill>
                  <a:srgbClr val="FFFFFF"/>
                </a:solidFill>
                <a:latin typeface="Montserrat"/>
                <a:ea typeface="Montserrat"/>
                <a:cs typeface="Montserrat"/>
                <a:sym typeface="Montserrat"/>
              </a:rPr>
              <a:t>ara atender às necessidades de processamento de várias máquinas das tarefas de rastreamento e índice</a:t>
            </a:r>
            <a:r>
              <a:rPr lang="pt-BR" sz="1500" dirty="0">
                <a:solidFill>
                  <a:srgbClr val="FFFFFF"/>
                </a:solidFill>
                <a:latin typeface="Montserrat"/>
                <a:ea typeface="Montserrat"/>
                <a:cs typeface="Montserrat"/>
                <a:sym typeface="Montserrat"/>
              </a:rPr>
              <a:t>.</a:t>
            </a:r>
            <a:endParaRPr sz="1500" dirty="0">
              <a:solidFill>
                <a:srgbClr val="FFFFFF"/>
              </a:solidFill>
              <a:latin typeface="Montserrat"/>
              <a:ea typeface="Montserrat"/>
              <a:cs typeface="Montserrat"/>
              <a:sym typeface="Montserrat"/>
            </a:endParaRPr>
          </a:p>
        </p:txBody>
      </p:sp>
      <p:sp>
        <p:nvSpPr>
          <p:cNvPr id="130" name="Google Shape;130;p8"/>
          <p:cNvSpPr txBox="1"/>
          <p:nvPr/>
        </p:nvSpPr>
        <p:spPr>
          <a:xfrm>
            <a:off x="1192700" y="5982150"/>
            <a:ext cx="3387600" cy="4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FFFFFF"/>
                </a:solidFill>
              </a:rPr>
              <a:t>HDFS = Hadoop Distributed File System</a:t>
            </a:r>
            <a:endParaRPr sz="1300">
              <a:solidFill>
                <a:srgbClr val="FFFFFF"/>
              </a:solidFill>
            </a:endParaRPr>
          </a:p>
        </p:txBody>
      </p:sp>
      <p:pic>
        <p:nvPicPr>
          <p:cNvPr id="131" name="Google Shape;131;p8"/>
          <p:cNvPicPr preferRelativeResize="0"/>
          <p:nvPr/>
        </p:nvPicPr>
        <p:blipFill>
          <a:blip r:embed="rId4">
            <a:alphaModFix/>
          </a:blip>
          <a:stretch>
            <a:fillRect/>
          </a:stretch>
        </p:blipFill>
        <p:spPr>
          <a:xfrm>
            <a:off x="1934000" y="4077150"/>
            <a:ext cx="1905000" cy="1905000"/>
          </a:xfrm>
          <a:prstGeom prst="rect">
            <a:avLst/>
          </a:prstGeom>
          <a:noFill/>
          <a:ln>
            <a:noFill/>
          </a:ln>
        </p:spPr>
      </p:pic>
      <p:pic>
        <p:nvPicPr>
          <p:cNvPr id="132" name="Google Shape;132;p8"/>
          <p:cNvPicPr preferRelativeResize="0"/>
          <p:nvPr/>
        </p:nvPicPr>
        <p:blipFill>
          <a:blip r:embed="rId5">
            <a:alphaModFix/>
          </a:blip>
          <a:stretch>
            <a:fillRect/>
          </a:stretch>
        </p:blipFill>
        <p:spPr>
          <a:xfrm>
            <a:off x="4848375" y="4467675"/>
            <a:ext cx="3238500" cy="1123950"/>
          </a:xfrm>
          <a:prstGeom prst="rect">
            <a:avLst/>
          </a:prstGeom>
          <a:noFill/>
          <a:ln>
            <a:noFill/>
          </a:ln>
        </p:spPr>
      </p:pic>
      <p:sp>
        <p:nvSpPr>
          <p:cNvPr id="133" name="Google Shape;133;p8"/>
          <p:cNvSpPr txBox="1"/>
          <p:nvPr/>
        </p:nvSpPr>
        <p:spPr>
          <a:xfrm>
            <a:off x="4848375" y="5750800"/>
            <a:ext cx="3387600" cy="47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sz="1300">
                <a:solidFill>
                  <a:srgbClr val="FFFFFF"/>
                </a:solidFill>
              </a:rPr>
              <a:t>É um modelo de programação desenhado para processar grandes volumes de dados em paralelo, dividindo o trabalho em um conjunto de tarefas independentes.</a:t>
            </a:r>
            <a:endParaRPr sz="13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7"/>
        <p:cNvGrpSpPr/>
        <p:nvPr/>
      </p:nvGrpSpPr>
      <p:grpSpPr>
        <a:xfrm>
          <a:off x="0" y="0"/>
          <a:ext cx="0" cy="0"/>
          <a:chOff x="0" y="0"/>
          <a:chExt cx="0" cy="0"/>
        </a:xfrm>
      </p:grpSpPr>
      <p:sp>
        <p:nvSpPr>
          <p:cNvPr id="138" name="Google Shape;138;p9"/>
          <p:cNvSpPr txBox="1"/>
          <p:nvPr/>
        </p:nvSpPr>
        <p:spPr>
          <a:xfrm>
            <a:off x="1192700" y="425250"/>
            <a:ext cx="7332600" cy="775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3600"/>
              <a:buFont typeface="Arial"/>
              <a:buNone/>
            </a:pPr>
            <a:r>
              <a:rPr lang="pt-BR" sz="3400" b="0" i="0" u="none" strike="noStrike" cap="none">
                <a:solidFill>
                  <a:schemeClr val="lt1"/>
                </a:solidFill>
                <a:latin typeface="Montserrat SemiBold"/>
                <a:ea typeface="Montserrat SemiBold"/>
                <a:cs typeface="Montserrat SemiBold"/>
                <a:sym typeface="Montserrat SemiBold"/>
              </a:rPr>
              <a:t>Timeline</a:t>
            </a:r>
            <a:endParaRPr sz="3400" b="0" i="0" u="none" strike="noStrike" cap="none">
              <a:solidFill>
                <a:schemeClr val="lt1"/>
              </a:solidFill>
              <a:latin typeface="Montserrat SemiBold"/>
              <a:ea typeface="Montserrat SemiBold"/>
              <a:cs typeface="Montserrat SemiBold"/>
              <a:sym typeface="Montserrat SemiBold"/>
            </a:endParaRPr>
          </a:p>
        </p:txBody>
      </p:sp>
      <p:cxnSp>
        <p:nvCxnSpPr>
          <p:cNvPr id="139" name="Google Shape;139;p9"/>
          <p:cNvCxnSpPr/>
          <p:nvPr/>
        </p:nvCxnSpPr>
        <p:spPr>
          <a:xfrm>
            <a:off x="1244550" y="1125275"/>
            <a:ext cx="7195200" cy="0"/>
          </a:xfrm>
          <a:prstGeom prst="straightConnector1">
            <a:avLst/>
          </a:prstGeom>
          <a:noFill/>
          <a:ln w="28575" cap="flat" cmpd="sng">
            <a:solidFill>
              <a:srgbClr val="FFFFFF"/>
            </a:solidFill>
            <a:prstDash val="solid"/>
            <a:round/>
            <a:headEnd type="none" w="sm" len="sm"/>
            <a:tailEnd type="none" w="sm" len="sm"/>
          </a:ln>
        </p:spPr>
      </p:cxnSp>
      <p:grpSp>
        <p:nvGrpSpPr>
          <p:cNvPr id="140" name="Google Shape;140;p9"/>
          <p:cNvGrpSpPr/>
          <p:nvPr/>
        </p:nvGrpSpPr>
        <p:grpSpPr>
          <a:xfrm>
            <a:off x="281108" y="2574252"/>
            <a:ext cx="1951602" cy="1339475"/>
            <a:chOff x="3154233" y="2248525"/>
            <a:chExt cx="1951602" cy="1339475"/>
          </a:xfrm>
        </p:grpSpPr>
        <p:sp>
          <p:nvSpPr>
            <p:cNvPr id="141" name="Google Shape;141;p9"/>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9"/>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2002</a:t>
              </a:r>
              <a:endParaRPr sz="1200" b="1" i="0" u="none" strike="noStrike" cap="none">
                <a:solidFill>
                  <a:srgbClr val="FFFFFF"/>
                </a:solidFill>
                <a:latin typeface="Roboto"/>
                <a:ea typeface="Roboto"/>
                <a:cs typeface="Roboto"/>
                <a:sym typeface="Roboto"/>
              </a:endParaRPr>
            </a:p>
          </p:txBody>
        </p:sp>
        <p:sp>
          <p:nvSpPr>
            <p:cNvPr id="143" name="Google Shape;143;p9"/>
            <p:cNvSpPr txBox="1"/>
            <p:nvPr/>
          </p:nvSpPr>
          <p:spPr>
            <a:xfrm>
              <a:off x="3422835" y="2248525"/>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200"/>
                <a:buFont typeface="Arial"/>
                <a:buNone/>
              </a:pPr>
              <a:r>
                <a:rPr lang="pt-BR" sz="1200" b="1" i="0" u="none" strike="noStrike" cap="none">
                  <a:solidFill>
                    <a:srgbClr val="FFFFFF"/>
                  </a:solidFill>
                  <a:latin typeface="Montserrat"/>
                  <a:ea typeface="Montserrat"/>
                  <a:cs typeface="Montserrat"/>
                  <a:sym typeface="Montserrat"/>
                </a:rPr>
                <a:t>Criação do Projeto Nutch</a:t>
              </a:r>
              <a:endParaRPr sz="1200" b="1" i="0" u="none" strike="noStrike" cap="none">
                <a:solidFill>
                  <a:srgbClr val="FFFFFF"/>
                </a:solidFill>
                <a:latin typeface="Montserrat"/>
                <a:ea typeface="Montserrat"/>
                <a:cs typeface="Montserrat"/>
                <a:sym typeface="Montserrat"/>
              </a:endParaRPr>
            </a:p>
          </p:txBody>
        </p:sp>
        <p:grpSp>
          <p:nvGrpSpPr>
            <p:cNvPr id="144" name="Google Shape;144;p9"/>
            <p:cNvGrpSpPr/>
            <p:nvPr/>
          </p:nvGrpSpPr>
          <p:grpSpPr>
            <a:xfrm>
              <a:off x="3435870" y="2800065"/>
              <a:ext cx="92400" cy="411825"/>
              <a:chOff x="845575" y="2563700"/>
              <a:chExt cx="92400" cy="411825"/>
            </a:xfrm>
          </p:grpSpPr>
          <p:sp>
            <p:nvSpPr>
              <p:cNvPr id="145" name="Google Shape;145;p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46" name="Google Shape;146;p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147" name="Google Shape;147;p9"/>
          <p:cNvGrpSpPr/>
          <p:nvPr/>
        </p:nvGrpSpPr>
        <p:grpSpPr>
          <a:xfrm>
            <a:off x="1544671" y="3028323"/>
            <a:ext cx="1928205" cy="1744206"/>
            <a:chOff x="1828196" y="2702596"/>
            <a:chExt cx="1928205" cy="1744206"/>
          </a:xfrm>
        </p:grpSpPr>
        <p:sp>
          <p:nvSpPr>
            <p:cNvPr id="148" name="Google Shape;148;p9"/>
            <p:cNvSpPr/>
            <p:nvPr/>
          </p:nvSpPr>
          <p:spPr>
            <a:xfrm>
              <a:off x="219101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9"/>
            <p:cNvSpPr txBox="1"/>
            <p:nvPr/>
          </p:nvSpPr>
          <p:spPr>
            <a:xfrm>
              <a:off x="1828196"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2003</a:t>
              </a:r>
              <a:endParaRPr sz="1200" b="1" i="0" u="none" strike="noStrike" cap="none">
                <a:solidFill>
                  <a:srgbClr val="FFFFFF"/>
                </a:solidFill>
                <a:latin typeface="Roboto"/>
                <a:ea typeface="Roboto"/>
                <a:cs typeface="Roboto"/>
                <a:sym typeface="Roboto"/>
              </a:endParaRPr>
            </a:p>
          </p:txBody>
        </p:sp>
        <p:sp>
          <p:nvSpPr>
            <p:cNvPr id="150" name="Google Shape;150;p9"/>
            <p:cNvSpPr txBox="1"/>
            <p:nvPr/>
          </p:nvSpPr>
          <p:spPr>
            <a:xfrm>
              <a:off x="2073401"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pt-BR" sz="1000" b="1" i="0" u="none" strike="noStrike" cap="none">
                  <a:solidFill>
                    <a:srgbClr val="FFFFFF"/>
                  </a:solidFill>
                  <a:latin typeface="Montserrat"/>
                  <a:ea typeface="Montserrat"/>
                  <a:cs typeface="Montserrat"/>
                  <a:sym typeface="Montserrat"/>
                </a:rPr>
                <a:t>Google publica paper GFS (Google File System)</a:t>
              </a:r>
              <a:endParaRPr sz="1000" b="1"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1600"/>
                </a:spcBef>
                <a:spcAft>
                  <a:spcPts val="0"/>
                </a:spcAft>
                <a:buClr>
                  <a:schemeClr val="dk1"/>
                </a:buClr>
                <a:buSzPts val="1100"/>
                <a:buFont typeface="Arial"/>
                <a:buNone/>
              </a:pPr>
              <a:endParaRPr sz="800" b="1" i="0" u="none" strike="noStrike" cap="none">
                <a:solidFill>
                  <a:srgbClr val="000000"/>
                </a:solidFill>
                <a:latin typeface="Roboto"/>
                <a:ea typeface="Roboto"/>
                <a:cs typeface="Roboto"/>
                <a:sym typeface="Roboto"/>
              </a:endParaRPr>
            </a:p>
            <a:p>
              <a:pPr marL="0" marR="0" lvl="0" indent="0" algn="l" rtl="0">
                <a:lnSpc>
                  <a:spcPct val="100000"/>
                </a:lnSpc>
                <a:spcBef>
                  <a:spcPts val="1600"/>
                </a:spcBef>
                <a:spcAft>
                  <a:spcPts val="1600"/>
                </a:spcAft>
                <a:buClr>
                  <a:srgbClr val="000000"/>
                </a:buClr>
                <a:buSzPts val="800"/>
                <a:buFont typeface="Arial"/>
                <a:buNone/>
              </a:pPr>
              <a:endParaRPr sz="800" b="1" i="0" u="none" strike="noStrike" cap="none">
                <a:solidFill>
                  <a:srgbClr val="000000"/>
                </a:solidFill>
                <a:latin typeface="Roboto"/>
                <a:ea typeface="Roboto"/>
                <a:cs typeface="Roboto"/>
                <a:sym typeface="Roboto"/>
              </a:endParaRPr>
            </a:p>
          </p:txBody>
        </p:sp>
        <p:grpSp>
          <p:nvGrpSpPr>
            <p:cNvPr id="151" name="Google Shape;151;p9"/>
            <p:cNvGrpSpPr/>
            <p:nvPr/>
          </p:nvGrpSpPr>
          <p:grpSpPr>
            <a:xfrm rot="10800000">
              <a:off x="2149293" y="3079467"/>
              <a:ext cx="92400" cy="411825"/>
              <a:chOff x="2072481" y="2563700"/>
              <a:chExt cx="92400" cy="411825"/>
            </a:xfrm>
          </p:grpSpPr>
          <p:cxnSp>
            <p:nvCxnSpPr>
              <p:cNvPr id="152" name="Google Shape;152;p9"/>
              <p:cNvCxnSpPr/>
              <p:nvPr/>
            </p:nvCxnSpPr>
            <p:spPr>
              <a:xfrm>
                <a:off x="2118681"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53" name="Google Shape;153;p9"/>
              <p:cNvSpPr/>
              <p:nvPr/>
            </p:nvSpPr>
            <p:spPr>
              <a:xfrm>
                <a:off x="2072481"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154" name="Google Shape;154;p9"/>
          <p:cNvGrpSpPr/>
          <p:nvPr/>
        </p:nvGrpSpPr>
        <p:grpSpPr>
          <a:xfrm>
            <a:off x="2870708" y="2178577"/>
            <a:ext cx="1915527" cy="1735150"/>
            <a:chOff x="3154233" y="1852850"/>
            <a:chExt cx="1915527" cy="1735150"/>
          </a:xfrm>
        </p:grpSpPr>
        <p:sp>
          <p:nvSpPr>
            <p:cNvPr id="155" name="Google Shape;155;p9"/>
            <p:cNvSpPr/>
            <p:nvPr/>
          </p:nvSpPr>
          <p:spPr>
            <a:xfrm>
              <a:off x="3485717"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9"/>
            <p:cNvSpPr txBox="1"/>
            <p:nvPr/>
          </p:nvSpPr>
          <p:spPr>
            <a:xfrm>
              <a:off x="3154233" y="3216600"/>
              <a:ext cx="6927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2004</a:t>
              </a:r>
              <a:endParaRPr sz="1200" b="1" i="0" u="none" strike="noStrike" cap="none">
                <a:solidFill>
                  <a:srgbClr val="FFFFFF"/>
                </a:solidFill>
                <a:latin typeface="Roboto"/>
                <a:ea typeface="Roboto"/>
                <a:cs typeface="Roboto"/>
                <a:sym typeface="Roboto"/>
              </a:endParaRPr>
            </a:p>
          </p:txBody>
        </p:sp>
        <p:sp>
          <p:nvSpPr>
            <p:cNvPr id="157" name="Google Shape;157;p9"/>
            <p:cNvSpPr txBox="1"/>
            <p:nvPr/>
          </p:nvSpPr>
          <p:spPr>
            <a:xfrm>
              <a:off x="3386760" y="1852850"/>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pt-BR" sz="1100" b="1" i="0" u="none" strike="noStrike" cap="none">
                  <a:solidFill>
                    <a:srgbClr val="FFFFFF"/>
                  </a:solidFill>
                  <a:latin typeface="Montserrat"/>
                  <a:ea typeface="Montserrat"/>
                  <a:cs typeface="Montserrat"/>
                  <a:sym typeface="Montserrat"/>
                </a:rPr>
                <a:t>Implentação OpenSource do GFS chamada NDFS (Nutch Distributed File System</a:t>
              </a:r>
              <a:endParaRPr sz="1100" b="1" i="0" u="none" strike="noStrike" cap="none">
                <a:solidFill>
                  <a:srgbClr val="FFFFFF"/>
                </a:solidFill>
                <a:latin typeface="Montserrat"/>
                <a:ea typeface="Montserrat"/>
                <a:cs typeface="Montserrat"/>
                <a:sym typeface="Montserrat"/>
              </a:endParaRPr>
            </a:p>
          </p:txBody>
        </p:sp>
        <p:grpSp>
          <p:nvGrpSpPr>
            <p:cNvPr id="158" name="Google Shape;158;p9"/>
            <p:cNvGrpSpPr/>
            <p:nvPr/>
          </p:nvGrpSpPr>
          <p:grpSpPr>
            <a:xfrm>
              <a:off x="3435870" y="2800065"/>
              <a:ext cx="92400" cy="411825"/>
              <a:chOff x="845575" y="2563700"/>
              <a:chExt cx="92400" cy="411825"/>
            </a:xfrm>
          </p:grpSpPr>
          <p:sp>
            <p:nvSpPr>
              <p:cNvPr id="159" name="Google Shape;159;p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cxnSp>
            <p:nvCxnSpPr>
              <p:cNvPr id="160" name="Google Shape;160;p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grpSp>
      </p:grpSp>
      <p:grpSp>
        <p:nvGrpSpPr>
          <p:cNvPr id="161" name="Google Shape;161;p9"/>
          <p:cNvGrpSpPr/>
          <p:nvPr/>
        </p:nvGrpSpPr>
        <p:grpSpPr>
          <a:xfrm>
            <a:off x="4129662" y="3028323"/>
            <a:ext cx="1935010" cy="1744206"/>
            <a:chOff x="4413187" y="2702596"/>
            <a:chExt cx="1935010" cy="1744206"/>
          </a:xfrm>
        </p:grpSpPr>
        <p:sp>
          <p:nvSpPr>
            <p:cNvPr id="162" name="Google Shape;162;p9"/>
            <p:cNvSpPr/>
            <p:nvPr/>
          </p:nvSpPr>
          <p:spPr>
            <a:xfrm>
              <a:off x="4780421" y="3079475"/>
              <a:ext cx="12948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3" name="Google Shape;163;p9"/>
            <p:cNvGrpSpPr/>
            <p:nvPr/>
          </p:nvGrpSpPr>
          <p:grpSpPr>
            <a:xfrm rot="10800000">
              <a:off x="4737413" y="3079467"/>
              <a:ext cx="92400" cy="411825"/>
              <a:chOff x="2070100" y="2563700"/>
              <a:chExt cx="92400" cy="411825"/>
            </a:xfrm>
          </p:grpSpPr>
          <p:cxnSp>
            <p:nvCxnSpPr>
              <p:cNvPr id="164" name="Google Shape;164;p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65" name="Google Shape;165;p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66" name="Google Shape;166;p9"/>
            <p:cNvSpPr txBox="1"/>
            <p:nvPr/>
          </p:nvSpPr>
          <p:spPr>
            <a:xfrm>
              <a:off x="4413187"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2004</a:t>
              </a:r>
              <a:endParaRPr sz="1200" b="1" i="0" u="none" strike="noStrike" cap="none">
                <a:solidFill>
                  <a:srgbClr val="FFFFFF"/>
                </a:solidFill>
                <a:latin typeface="Roboto"/>
                <a:ea typeface="Roboto"/>
                <a:cs typeface="Roboto"/>
                <a:sym typeface="Roboto"/>
              </a:endParaRPr>
            </a:p>
          </p:txBody>
        </p:sp>
        <p:sp>
          <p:nvSpPr>
            <p:cNvPr id="167" name="Google Shape;167;p9"/>
            <p:cNvSpPr txBox="1"/>
            <p:nvPr/>
          </p:nvSpPr>
          <p:spPr>
            <a:xfrm>
              <a:off x="4665197"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200"/>
                <a:buFont typeface="Arial"/>
                <a:buNone/>
              </a:pPr>
              <a:r>
                <a:rPr lang="pt-BR" sz="1200" b="1" i="0" u="none" strike="noStrike" cap="none" dirty="0">
                  <a:solidFill>
                    <a:srgbClr val="FFFFFF"/>
                  </a:solidFill>
                  <a:latin typeface="Montserrat"/>
                  <a:ea typeface="Montserrat"/>
                  <a:cs typeface="Montserrat"/>
                  <a:sym typeface="Montserrat"/>
                </a:rPr>
                <a:t>Google publica </a:t>
              </a:r>
              <a:r>
                <a:rPr lang="pt-BR" sz="1200" b="1" i="0" u="none" strike="noStrike" cap="none" dirty="0" err="1">
                  <a:solidFill>
                    <a:srgbClr val="FFFFFF"/>
                  </a:solidFill>
                  <a:latin typeface="Montserrat"/>
                  <a:ea typeface="Montserrat"/>
                  <a:cs typeface="Montserrat"/>
                  <a:sym typeface="Montserrat"/>
                </a:rPr>
                <a:t>paper</a:t>
              </a:r>
              <a:r>
                <a:rPr lang="pt-BR" sz="1200" b="1" i="0" u="none" strike="noStrike" cap="none" dirty="0">
                  <a:solidFill>
                    <a:srgbClr val="FFFFFF"/>
                  </a:solidFill>
                  <a:latin typeface="Montserrat"/>
                  <a:ea typeface="Montserrat"/>
                  <a:cs typeface="Montserrat"/>
                  <a:sym typeface="Montserrat"/>
                </a:rPr>
                <a:t> </a:t>
              </a:r>
              <a:r>
                <a:rPr lang="pt-BR" sz="1200" b="1" i="0" u="none" strike="noStrike" cap="none" dirty="0" err="1">
                  <a:solidFill>
                    <a:srgbClr val="FFFFFF"/>
                  </a:solidFill>
                  <a:latin typeface="Montserrat"/>
                  <a:ea typeface="Montserrat"/>
                  <a:cs typeface="Montserrat"/>
                  <a:sym typeface="Montserrat"/>
                </a:rPr>
                <a:t>MapReduce</a:t>
              </a:r>
              <a:endParaRPr sz="1200" b="1" i="0" u="none" strike="noStrike" cap="none" dirty="0">
                <a:solidFill>
                  <a:srgbClr val="FFFFFF"/>
                </a:solidFill>
                <a:latin typeface="Montserrat"/>
                <a:ea typeface="Montserrat"/>
                <a:cs typeface="Montserrat"/>
                <a:sym typeface="Montserrat"/>
              </a:endParaRPr>
            </a:p>
          </p:txBody>
        </p:sp>
      </p:grpSp>
      <p:grpSp>
        <p:nvGrpSpPr>
          <p:cNvPr id="168" name="Google Shape;168;p9"/>
          <p:cNvGrpSpPr/>
          <p:nvPr/>
        </p:nvGrpSpPr>
        <p:grpSpPr>
          <a:xfrm>
            <a:off x="5424232" y="2178577"/>
            <a:ext cx="1953773" cy="1735150"/>
            <a:chOff x="5707757" y="1852850"/>
            <a:chExt cx="1953773" cy="1735150"/>
          </a:xfrm>
        </p:grpSpPr>
        <p:sp>
          <p:nvSpPr>
            <p:cNvPr id="169" name="Google Shape;169;p9"/>
            <p:cNvSpPr/>
            <p:nvPr/>
          </p:nvSpPr>
          <p:spPr>
            <a:xfrm>
              <a:off x="6075125" y="3079475"/>
              <a:ext cx="1294800" cy="133500"/>
            </a:xfrm>
            <a:prstGeom prst="rect">
              <a:avLst/>
            </a:prstGeom>
            <a:solidFill>
              <a:srgbClr val="0E945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0" name="Google Shape;170;p9"/>
            <p:cNvGrpSpPr/>
            <p:nvPr/>
          </p:nvGrpSpPr>
          <p:grpSpPr>
            <a:xfrm>
              <a:off x="6031394" y="2800065"/>
              <a:ext cx="92400" cy="411825"/>
              <a:chOff x="845575" y="2563700"/>
              <a:chExt cx="92400" cy="411825"/>
            </a:xfrm>
          </p:grpSpPr>
          <p:cxnSp>
            <p:nvCxnSpPr>
              <p:cNvPr id="171" name="Google Shape;171;p9"/>
              <p:cNvCxnSpPr/>
              <p:nvPr/>
            </p:nvCxnSpPr>
            <p:spPr>
              <a:xfrm>
                <a:off x="891775"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72" name="Google Shape;172;p9"/>
              <p:cNvSpPr/>
              <p:nvPr/>
            </p:nvSpPr>
            <p:spPr>
              <a:xfrm>
                <a:off x="845575"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73" name="Google Shape;173;p9"/>
            <p:cNvSpPr txBox="1"/>
            <p:nvPr/>
          </p:nvSpPr>
          <p:spPr>
            <a:xfrm>
              <a:off x="5707757" y="3216600"/>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a:solidFill>
                    <a:srgbClr val="FFFFFF"/>
                  </a:solidFill>
                  <a:latin typeface="Roboto"/>
                  <a:ea typeface="Roboto"/>
                  <a:cs typeface="Roboto"/>
                  <a:sym typeface="Roboto"/>
                </a:rPr>
                <a:t>2005</a:t>
              </a:r>
              <a:endParaRPr sz="1200" b="1" i="0" u="none" strike="noStrike" cap="none">
                <a:solidFill>
                  <a:srgbClr val="FFFFFF"/>
                </a:solidFill>
                <a:latin typeface="Roboto"/>
                <a:ea typeface="Roboto"/>
                <a:cs typeface="Roboto"/>
                <a:sym typeface="Roboto"/>
              </a:endParaRPr>
            </a:p>
          </p:txBody>
        </p:sp>
        <p:sp>
          <p:nvSpPr>
            <p:cNvPr id="174" name="Google Shape;174;p9"/>
            <p:cNvSpPr txBox="1"/>
            <p:nvPr/>
          </p:nvSpPr>
          <p:spPr>
            <a:xfrm>
              <a:off x="5978530" y="1852850"/>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pt-BR" sz="1100" b="1" i="0" u="none" strike="noStrike" cap="none">
                  <a:solidFill>
                    <a:srgbClr val="FFFFFF"/>
                  </a:solidFill>
                  <a:latin typeface="Montserrat"/>
                  <a:ea typeface="Montserrat"/>
                  <a:cs typeface="Montserrat"/>
                  <a:sym typeface="Montserrat"/>
                </a:rPr>
                <a:t>Equipe do Nutch implementa versão OpenSource do MapReduce</a:t>
              </a:r>
              <a:endParaRPr sz="1100" b="1" i="0" u="none" strike="noStrike" cap="none">
                <a:solidFill>
                  <a:srgbClr val="FFFFFF"/>
                </a:solidFill>
                <a:latin typeface="Montserrat"/>
                <a:ea typeface="Montserrat"/>
                <a:cs typeface="Montserrat"/>
                <a:sym typeface="Montserrat"/>
              </a:endParaRPr>
            </a:p>
          </p:txBody>
        </p:sp>
      </p:grpSp>
      <p:grpSp>
        <p:nvGrpSpPr>
          <p:cNvPr id="175" name="Google Shape;175;p9"/>
          <p:cNvGrpSpPr/>
          <p:nvPr/>
        </p:nvGrpSpPr>
        <p:grpSpPr>
          <a:xfrm>
            <a:off x="6720471" y="3028323"/>
            <a:ext cx="2142441" cy="1744206"/>
            <a:chOff x="7003996" y="2702596"/>
            <a:chExt cx="2142441" cy="1744206"/>
          </a:xfrm>
        </p:grpSpPr>
        <p:sp>
          <p:nvSpPr>
            <p:cNvPr id="176" name="Google Shape;176;p9"/>
            <p:cNvSpPr/>
            <p:nvPr/>
          </p:nvSpPr>
          <p:spPr>
            <a:xfrm>
              <a:off x="7369837" y="3079475"/>
              <a:ext cx="1776600" cy="133500"/>
            </a:xfrm>
            <a:prstGeom prst="rect">
              <a:avLst/>
            </a:prstGeom>
            <a:solidFill>
              <a:srgbClr val="08563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77" name="Google Shape;177;p9"/>
            <p:cNvGrpSpPr/>
            <p:nvPr/>
          </p:nvGrpSpPr>
          <p:grpSpPr>
            <a:xfrm rot="10800000">
              <a:off x="7328221" y="3079467"/>
              <a:ext cx="92400" cy="411825"/>
              <a:chOff x="2070100" y="2563700"/>
              <a:chExt cx="92400" cy="411825"/>
            </a:xfrm>
          </p:grpSpPr>
          <p:cxnSp>
            <p:nvCxnSpPr>
              <p:cNvPr id="178" name="Google Shape;178;p9"/>
              <p:cNvCxnSpPr/>
              <p:nvPr/>
            </p:nvCxnSpPr>
            <p:spPr>
              <a:xfrm>
                <a:off x="2116300" y="2616125"/>
                <a:ext cx="0" cy="359400"/>
              </a:xfrm>
              <a:prstGeom prst="straightConnector1">
                <a:avLst/>
              </a:prstGeom>
              <a:noFill/>
              <a:ln w="9525" cap="flat" cmpd="sng">
                <a:solidFill>
                  <a:srgbClr val="000000"/>
                </a:solidFill>
                <a:prstDash val="solid"/>
                <a:round/>
                <a:headEnd type="none" w="sm" len="sm"/>
                <a:tailEnd type="none" w="sm" len="sm"/>
              </a:ln>
            </p:spPr>
          </p:cxnSp>
          <p:sp>
            <p:nvSpPr>
              <p:cNvPr id="179" name="Google Shape;179;p9"/>
              <p:cNvSpPr/>
              <p:nvPr/>
            </p:nvSpPr>
            <p:spPr>
              <a:xfrm>
                <a:off x="2070100" y="2563700"/>
                <a:ext cx="92400" cy="92400"/>
              </a:xfrm>
              <a:prstGeom prst="ellipse">
                <a:avLst/>
              </a:prstGeom>
              <a:solidFill>
                <a:srgbClr val="0000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80" name="Google Shape;180;p9"/>
            <p:cNvSpPr txBox="1"/>
            <p:nvPr/>
          </p:nvSpPr>
          <p:spPr>
            <a:xfrm>
              <a:off x="7003996" y="2702596"/>
              <a:ext cx="745800" cy="371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1600"/>
                </a:spcAft>
                <a:buClr>
                  <a:srgbClr val="000000"/>
                </a:buClr>
                <a:buSzPts val="1200"/>
                <a:buFont typeface="Arial"/>
                <a:buNone/>
              </a:pPr>
              <a:r>
                <a:rPr lang="pt-BR" sz="1200" b="1" i="0" u="none" strike="noStrike" cap="none" dirty="0">
                  <a:solidFill>
                    <a:srgbClr val="FFFFFF"/>
                  </a:solidFill>
                  <a:latin typeface="Roboto"/>
                  <a:ea typeface="Roboto"/>
                  <a:cs typeface="Roboto"/>
                  <a:sym typeface="Roboto"/>
                </a:rPr>
                <a:t>2006</a:t>
              </a:r>
              <a:endParaRPr sz="1200" b="1" i="0" u="none" strike="noStrike" cap="none" dirty="0">
                <a:solidFill>
                  <a:srgbClr val="FFFFFF"/>
                </a:solidFill>
                <a:latin typeface="Roboto"/>
                <a:ea typeface="Roboto"/>
                <a:cs typeface="Roboto"/>
                <a:sym typeface="Roboto"/>
              </a:endParaRPr>
            </a:p>
          </p:txBody>
        </p:sp>
        <p:sp>
          <p:nvSpPr>
            <p:cNvPr id="181" name="Google Shape;181;p9"/>
            <p:cNvSpPr txBox="1"/>
            <p:nvPr/>
          </p:nvSpPr>
          <p:spPr>
            <a:xfrm>
              <a:off x="7256967" y="3503002"/>
              <a:ext cx="1683000" cy="9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1600"/>
                </a:spcAft>
                <a:buClr>
                  <a:srgbClr val="000000"/>
                </a:buClr>
                <a:buSzPts val="1100"/>
                <a:buFont typeface="Arial"/>
                <a:buNone/>
              </a:pPr>
              <a:r>
                <a:rPr lang="pt-BR" sz="1100" b="1" i="0" u="none" strike="noStrike" cap="none" dirty="0">
                  <a:solidFill>
                    <a:srgbClr val="FFFFFF"/>
                  </a:solidFill>
                  <a:latin typeface="Montserrat"/>
                  <a:ea typeface="Montserrat"/>
                  <a:cs typeface="Montserrat"/>
                  <a:sym typeface="Montserrat"/>
                </a:rPr>
                <a:t>Criação do Projeto </a:t>
              </a:r>
              <a:r>
                <a:rPr lang="pt-BR" sz="1100" b="1" i="0" u="none" strike="noStrike" cap="none" dirty="0" err="1">
                  <a:solidFill>
                    <a:srgbClr val="FFFFFF"/>
                  </a:solidFill>
                  <a:latin typeface="Montserrat"/>
                  <a:ea typeface="Montserrat"/>
                  <a:cs typeface="Montserrat"/>
                  <a:sym typeface="Montserrat"/>
                </a:rPr>
                <a:t>Hadoop</a:t>
              </a:r>
              <a:r>
                <a:rPr lang="pt-BR" sz="1100" b="1" i="0" u="none" strike="noStrike" cap="none" dirty="0">
                  <a:solidFill>
                    <a:srgbClr val="FFFFFF"/>
                  </a:solidFill>
                  <a:latin typeface="Montserrat"/>
                  <a:ea typeface="Montserrat"/>
                  <a:cs typeface="Montserrat"/>
                  <a:sym typeface="Montserrat"/>
                </a:rPr>
                <a:t> (NDFS+ </a:t>
              </a:r>
              <a:r>
                <a:rPr lang="pt-BR" sz="1100" b="1" i="0" u="none" strike="noStrike" cap="none" dirty="0" err="1">
                  <a:solidFill>
                    <a:srgbClr val="FFFFFF"/>
                  </a:solidFill>
                  <a:latin typeface="Montserrat"/>
                  <a:ea typeface="Montserrat"/>
                  <a:cs typeface="Montserrat"/>
                  <a:sym typeface="Montserrat"/>
                </a:rPr>
                <a:t>MapReduce</a:t>
              </a:r>
              <a:r>
                <a:rPr lang="pt-BR" sz="1100" b="1" i="0" u="none" strike="noStrike" cap="none" dirty="0">
                  <a:solidFill>
                    <a:srgbClr val="FFFFFF"/>
                  </a:solidFill>
                  <a:latin typeface="Montserrat"/>
                  <a:ea typeface="Montserrat"/>
                  <a:cs typeface="Montserrat"/>
                  <a:sym typeface="Montserrat"/>
                </a:rPr>
                <a:t>)</a:t>
              </a:r>
              <a:endParaRPr sz="1100" b="1" i="0" u="none" strike="noStrike" cap="none" dirty="0">
                <a:solidFill>
                  <a:srgbClr val="FFFFFF"/>
                </a:solidFill>
                <a:latin typeface="Montserrat"/>
                <a:ea typeface="Montserrat"/>
                <a:cs typeface="Montserrat"/>
                <a:sym typeface="Montserrat"/>
              </a:endParaRPr>
            </a:p>
          </p:txBody>
        </p:sp>
      </p:grpSp>
      <p:pic>
        <p:nvPicPr>
          <p:cNvPr id="182" name="Google Shape;182;p9"/>
          <p:cNvPicPr preferRelativeResize="0"/>
          <p:nvPr/>
        </p:nvPicPr>
        <p:blipFill rotWithShape="1">
          <a:blip r:embed="rId4">
            <a:alphaModFix/>
          </a:blip>
          <a:srcRect/>
          <a:stretch/>
        </p:blipFill>
        <p:spPr>
          <a:xfrm>
            <a:off x="582700" y="2026050"/>
            <a:ext cx="1232078" cy="821375"/>
          </a:xfrm>
          <a:prstGeom prst="rect">
            <a:avLst/>
          </a:prstGeom>
          <a:noFill/>
          <a:ln>
            <a:noFill/>
          </a:ln>
        </p:spPr>
      </p:pic>
      <p:pic>
        <p:nvPicPr>
          <p:cNvPr id="183" name="Google Shape;183;p9"/>
          <p:cNvPicPr preferRelativeResize="0"/>
          <p:nvPr/>
        </p:nvPicPr>
        <p:blipFill rotWithShape="1">
          <a:blip r:embed="rId5">
            <a:alphaModFix/>
          </a:blip>
          <a:srcRect/>
          <a:stretch/>
        </p:blipFill>
        <p:spPr>
          <a:xfrm>
            <a:off x="2039850" y="4472050"/>
            <a:ext cx="668000" cy="668000"/>
          </a:xfrm>
          <a:prstGeom prst="rect">
            <a:avLst/>
          </a:prstGeom>
          <a:noFill/>
          <a:ln>
            <a:noFill/>
          </a:ln>
        </p:spPr>
      </p:pic>
      <p:pic>
        <p:nvPicPr>
          <p:cNvPr id="184" name="Google Shape;184;p9"/>
          <p:cNvPicPr preferRelativeResize="0"/>
          <p:nvPr/>
        </p:nvPicPr>
        <p:blipFill rotWithShape="1">
          <a:blip r:embed="rId5">
            <a:alphaModFix/>
          </a:blip>
          <a:srcRect/>
          <a:stretch/>
        </p:blipFill>
        <p:spPr>
          <a:xfrm>
            <a:off x="4834975" y="4472050"/>
            <a:ext cx="668000" cy="668000"/>
          </a:xfrm>
          <a:prstGeom prst="rect">
            <a:avLst/>
          </a:prstGeom>
          <a:noFill/>
          <a:ln>
            <a:noFill/>
          </a:ln>
        </p:spPr>
      </p:pic>
      <p:pic>
        <p:nvPicPr>
          <p:cNvPr id="185" name="Google Shape;185;p9"/>
          <p:cNvPicPr preferRelativeResize="0"/>
          <p:nvPr/>
        </p:nvPicPr>
        <p:blipFill rotWithShape="1">
          <a:blip r:embed="rId6">
            <a:alphaModFix/>
          </a:blip>
          <a:srcRect l="24533" b="18314"/>
          <a:stretch/>
        </p:blipFill>
        <p:spPr>
          <a:xfrm>
            <a:off x="7202188" y="4299050"/>
            <a:ext cx="1179000" cy="89332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3013</Words>
  <Application>Microsoft Office PowerPoint</Application>
  <PresentationFormat>Apresentação na tela (4:3)</PresentationFormat>
  <Paragraphs>595</Paragraphs>
  <Slides>65</Slides>
  <Notes>65</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65</vt:i4>
      </vt:variant>
    </vt:vector>
  </HeadingPairs>
  <TitlesOfParts>
    <vt:vector size="70" baseType="lpstr">
      <vt:lpstr>Montserrat</vt:lpstr>
      <vt:lpstr>Roboto</vt:lpstr>
      <vt:lpstr>Montserrat SemiBold</vt:lpstr>
      <vt:lpstr>Arial</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Matheus Oliveira</cp:lastModifiedBy>
  <cp:revision>1</cp:revision>
  <dcterms:modified xsi:type="dcterms:W3CDTF">2021-07-23T22:35:59Z</dcterms:modified>
</cp:coreProperties>
</file>